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78" r:id="rId2"/>
    <p:sldId id="261" r:id="rId3"/>
    <p:sldId id="510" r:id="rId4"/>
    <p:sldId id="540" r:id="rId5"/>
    <p:sldId id="499" r:id="rId6"/>
    <p:sldId id="500" r:id="rId7"/>
    <p:sldId id="501" r:id="rId8"/>
    <p:sldId id="502" r:id="rId9"/>
    <p:sldId id="503" r:id="rId10"/>
    <p:sldId id="504" r:id="rId11"/>
    <p:sldId id="505" r:id="rId12"/>
    <p:sldId id="506" r:id="rId13"/>
    <p:sldId id="507" r:id="rId14"/>
    <p:sldId id="508" r:id="rId15"/>
    <p:sldId id="509" r:id="rId16"/>
    <p:sldId id="511" r:id="rId17"/>
    <p:sldId id="527" r:id="rId18"/>
    <p:sldId id="541" r:id="rId19"/>
    <p:sldId id="529" r:id="rId20"/>
    <p:sldId id="545" r:id="rId21"/>
    <p:sldId id="546" r:id="rId22"/>
    <p:sldId id="534" r:id="rId23"/>
    <p:sldId id="512" r:id="rId24"/>
    <p:sldId id="513" r:id="rId25"/>
    <p:sldId id="514" r:id="rId26"/>
    <p:sldId id="515" r:id="rId27"/>
    <p:sldId id="542" r:id="rId28"/>
    <p:sldId id="530" r:id="rId29"/>
    <p:sldId id="531" r:id="rId30"/>
    <p:sldId id="533" r:id="rId31"/>
    <p:sldId id="519" r:id="rId32"/>
    <p:sldId id="535" r:id="rId33"/>
    <p:sldId id="536" r:id="rId34"/>
    <p:sldId id="537" r:id="rId35"/>
    <p:sldId id="538" r:id="rId36"/>
    <p:sldId id="539" r:id="rId37"/>
    <p:sldId id="543" r:id="rId38"/>
    <p:sldId id="544" r:id="rId39"/>
    <p:sldId id="518" r:id="rId40"/>
    <p:sldId id="516" r:id="rId41"/>
    <p:sldId id="284" r:id="rId42"/>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ADD"/>
    <a:srgbClr val="1F55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994" autoAdjust="0"/>
  </p:normalViewPr>
  <p:slideViewPr>
    <p:cSldViewPr snapToGrid="0" snapToObjects="1">
      <p:cViewPr varScale="1">
        <p:scale>
          <a:sx n="73" d="100"/>
          <a:sy n="73" d="100"/>
        </p:scale>
        <p:origin x="1296" y="6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1</a:t>
            </a:fld>
            <a:endParaRPr lang="en-US"/>
          </a:p>
        </p:txBody>
      </p:sp>
    </p:spTree>
    <p:extLst>
      <p:ext uri="{BB962C8B-B14F-4D97-AF65-F5344CB8AC3E}">
        <p14:creationId xmlns:p14="http://schemas.microsoft.com/office/powerpoint/2010/main" val="2233104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en-US" altLang="en-US" dirty="0">
                <a:latin typeface="Arial" panose="020B0604020202020204" pitchFamily="34" charset="0"/>
              </a:rPr>
              <a:t>When a CUSTOMER record in INAU status is authorized, the record is deleted from CUSTOMER$NAU the unauthorized file and written to the CUSTOMER Live file.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08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When you edit an existing authorized CUSTOMER record, this amended copy of the record is written to the unauthorized file CUSTOMER$NAU when committed. The authorized copy of this record still remains in the Live CUSTOMER file. </a:t>
            </a:r>
          </a:p>
          <a:p>
            <a:endParaRPr lang="en-US" altLang="en-US" dirty="0">
              <a:latin typeface="Arial" panose="020B0604020202020204" pitchFamily="34" charset="0"/>
            </a:endParaRPr>
          </a:p>
          <a:p>
            <a:r>
              <a:rPr lang="en-US" altLang="en-US" dirty="0">
                <a:latin typeface="Arial" panose="020B0604020202020204" pitchFamily="34" charset="0"/>
              </a:rPr>
              <a:t>At this point in time it is important to understand that if you request for the record using the Input or Authorize function, T24 returns the record from the $NAU file. If you request for this record using the See function, T24 return the record from the Live CUSTOMER File.</a:t>
            </a:r>
          </a:p>
          <a:p>
            <a:endParaRPr lang="en-US"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10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When you authorize the record currently in $NAU it is deleted from CUSTOMER$NAU and written to the Live CUSTOMER file. The previously authorized record will be moved to History that is the CUSTOMER$HIS file in order to keep a trail of all changes to the record.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51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ru-RU" dirty="0"/>
              <a:t>This is a conceptual classification to understand the different parameters required to run T24 Bank. </a:t>
            </a:r>
          </a:p>
          <a:p>
            <a:r>
              <a:rPr lang="en-US" altLang="ru-RU" dirty="0"/>
              <a:t>These parameters are spread in T24 menus and options according to the model bank structure.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631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ru-RU" dirty="0"/>
              <a:t>This is a conceptual classification to understand the different parameters required to run T24 Bank. </a:t>
            </a:r>
          </a:p>
          <a:p>
            <a:r>
              <a:rPr lang="en-US" altLang="ru-RU" dirty="0"/>
              <a:t>These parameters are spread in T24 menus and options according to the model bank structure.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7530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ru-RU" dirty="0"/>
              <a:t>These parameters are required by T24 in order to put the Bank in its operating environment.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01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1"/>
            <a:r>
              <a:rPr lang="en-US" altLang="en-US" dirty="0">
                <a:latin typeface="Arial" panose="020B0604020202020204" pitchFamily="34" charset="0"/>
              </a:rPr>
              <a:t>—</a:t>
            </a:r>
          </a:p>
          <a:p>
            <a:pPr marL="0" lvl="1"/>
            <a:r>
              <a:rPr lang="en-US" altLang="en-US" dirty="0">
                <a:latin typeface="Arial" panose="020B0604020202020204" pitchFamily="34" charset="0"/>
              </a:rPr>
              <a:t>COMPANY </a:t>
            </a:r>
            <a:r>
              <a:rPr lang="en-GB" altLang="en-US" dirty="0">
                <a:latin typeface="Arial" panose="020B0604020202020204" pitchFamily="34" charset="0"/>
              </a:rPr>
              <a:t>table</a:t>
            </a:r>
            <a:r>
              <a:rPr lang="en-US" altLang="en-US" dirty="0">
                <a:latin typeface="Arial" panose="020B0604020202020204" pitchFamily="34" charset="0"/>
              </a:rPr>
              <a:t> holds one record per company created in the installation.</a:t>
            </a:r>
          </a:p>
          <a:p>
            <a:pPr marL="0" lvl="1"/>
            <a:r>
              <a:rPr lang="en-US" altLang="en-US" dirty="0">
                <a:latin typeface="Arial" panose="020B0604020202020204" pitchFamily="34" charset="0"/>
              </a:rPr>
              <a:t>The company record will hold the mnemonic which is used as the database file prefix. </a:t>
            </a:r>
          </a:p>
          <a:p>
            <a:pPr marL="0" lvl="1"/>
            <a:r>
              <a:rPr lang="en-US" altLang="en-US" dirty="0">
                <a:latin typeface="Arial" panose="020B0604020202020204" pitchFamily="34" charset="0"/>
              </a:rPr>
              <a:t>The ID of a record in the COMPANY table is referred to as the company code in T24. The format is CCGGGLLLL Where: CC is Country Code GGG is Company Group Code and LLLL is Local Code. For example GB-001-0001</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25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defRPr/>
            </a:pPr>
            <a:r>
              <a:rPr lang="en-US" dirty="0"/>
              <a:t>—</a:t>
            </a:r>
          </a:p>
          <a:p>
            <a:pPr marL="228600" indent="-228600">
              <a:defRPr/>
            </a:pPr>
            <a:r>
              <a:rPr lang="en-US" dirty="0"/>
              <a:t>LOCAL COUNTRY : This field holds the country code where the company is situated.</a:t>
            </a:r>
          </a:p>
          <a:p>
            <a:pPr>
              <a:defRPr/>
            </a:pPr>
            <a:r>
              <a:rPr lang="en-US" dirty="0"/>
              <a:t>LOCAL REGION : This field identifies the region in the country in which the company is physically situated.</a:t>
            </a:r>
          </a:p>
          <a:p>
            <a:pPr>
              <a:defRPr/>
            </a:pPr>
            <a:r>
              <a:rPr lang="en-US" dirty="0"/>
              <a:t>LOCAL CURRENCY : This field holds the local currency of the company.</a:t>
            </a:r>
          </a:p>
          <a:p>
            <a:pPr>
              <a:defRPr/>
            </a:pPr>
            <a:endParaRPr lang="en-US" dirty="0"/>
          </a:p>
          <a:p>
            <a:pPr>
              <a:defRPr/>
            </a:pPr>
            <a:r>
              <a:rPr lang="en-US" dirty="0"/>
              <a:t>The Bank may restrict the access of applications to different companies. A company may access only a set of applications. The applications to be accessed by the company have to be set in the APPLICATIONS field. APPLICATIONS : This field holds the various applications that are installed in the company. Different companies of a bank may have different set of applications installed.</a:t>
            </a:r>
          </a:p>
          <a:p>
            <a:pPr>
              <a:defRPr/>
            </a:pPr>
            <a:endParaRPr lang="en-US" dirty="0"/>
          </a:p>
          <a:p>
            <a:pPr>
              <a:defRPr/>
            </a:pPr>
            <a:r>
              <a:rPr lang="en-US" dirty="0"/>
              <a:t>FINANCIAL YEAR END : This field holds the current financial year end date and the frequency from there on.</a:t>
            </a:r>
          </a:p>
          <a:p>
            <a:pPr>
              <a:defRPr/>
            </a:pPr>
            <a:r>
              <a:rPr lang="en-US" dirty="0"/>
              <a:t>Sharing of files among different branches can also be set in COMPANY application</a:t>
            </a:r>
          </a:p>
          <a:p>
            <a:pPr>
              <a:defRPr/>
            </a:pPr>
            <a:endParaRPr lang="en-US" dirty="0"/>
          </a:p>
          <a:p>
            <a:pPr>
              <a:defRPr/>
            </a:pPr>
            <a:endParaRPr lang="en-US"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764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ru-RU" dirty="0"/>
              <a:t>The COUNTRY table contains static details of each individual Country such as the Country Name and the Currency Code. </a:t>
            </a:r>
          </a:p>
          <a:p>
            <a:r>
              <a:rPr lang="en-US" altLang="ru-RU" dirty="0"/>
              <a:t> </a:t>
            </a:r>
          </a:p>
          <a:p>
            <a:r>
              <a:rPr lang="en-US" altLang="ru-RU" dirty="0"/>
              <a:t>Dummy Country codes may also be used for defining entities that do not have an official Country code but have a Currency Code, for example, EUROPE. </a:t>
            </a:r>
          </a:p>
          <a:p>
            <a:r>
              <a:rPr lang="en-US" altLang="ru-RU" dirty="0"/>
              <a:t> </a:t>
            </a:r>
          </a:p>
          <a:p>
            <a:r>
              <a:rPr lang="en-US" altLang="ru-RU" dirty="0"/>
              <a:t>The REGION table is an optional table and is used to segregate a Region within a Country where the public holidays or non working days differ from other parts of the Country.  This enables a separate HOLIDAY table to be defined for the Region.  </a:t>
            </a:r>
          </a:p>
          <a:p>
            <a:r>
              <a:rPr lang="en-US" altLang="ru-RU" dirty="0"/>
              <a:t> </a:t>
            </a:r>
          </a:p>
          <a:p>
            <a:r>
              <a:rPr lang="en-US" altLang="ru-RU" dirty="0"/>
              <a:t>In the screenshots here, you can observe that we have set up USA with a country code US. We can further define various regions for US. For example, US01 for New York and US02 for California etc. </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46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1" indent="-342900">
              <a:defRPr/>
            </a:pPr>
            <a:r>
              <a:rPr lang="en-US" dirty="0"/>
              <a:t>T24 maintains and uses its own dates. DATES </a:t>
            </a:r>
            <a:r>
              <a:rPr lang="en-GB" dirty="0"/>
              <a:t>table</a:t>
            </a:r>
            <a:r>
              <a:rPr lang="en-US" dirty="0"/>
              <a:t> is used to define the run dates for the previous, the current and the next working day.</a:t>
            </a:r>
          </a:p>
          <a:p>
            <a:pPr marL="0" lvl="1">
              <a:defRPr/>
            </a:pPr>
            <a:r>
              <a:rPr lang="en-US" dirty="0"/>
              <a:t>2. T24 does not consider the system date but its own date from the DATES </a:t>
            </a:r>
            <a:r>
              <a:rPr lang="en-GB" dirty="0"/>
              <a:t>table</a:t>
            </a:r>
            <a:r>
              <a:rPr lang="en-US" dirty="0"/>
              <a:t>. </a:t>
            </a:r>
          </a:p>
          <a:p>
            <a:pPr marL="0" lvl="1">
              <a:defRPr/>
            </a:pPr>
            <a:r>
              <a:rPr lang="en-US" dirty="0"/>
              <a:t>3. The DATES table need not be manually updated to change the current working day. Dates are rolled forward automatically during the Close Of Business process.</a:t>
            </a:r>
          </a:p>
          <a:p>
            <a:pPr marL="0" lvl="1">
              <a:defRPr/>
            </a:pPr>
            <a:r>
              <a:rPr lang="en-US" dirty="0"/>
              <a:t>4. All Companies defined in T24 will have a record in DATES </a:t>
            </a:r>
            <a:r>
              <a:rPr lang="en-GB" dirty="0"/>
              <a:t>table</a:t>
            </a:r>
            <a:r>
              <a:rPr lang="en-US" dirty="0"/>
              <a:t>. </a:t>
            </a:r>
          </a:p>
          <a:p>
            <a:pPr marL="0" lvl="1">
              <a:defRPr/>
            </a:pPr>
            <a:r>
              <a:rPr lang="en-US" dirty="0"/>
              <a:t>5. DATES is an INT type of file and therefore the file name at database level is F.DATES.</a:t>
            </a:r>
          </a:p>
          <a:p>
            <a:pPr marL="0" lvl="1">
              <a:defRPr/>
            </a:pPr>
            <a:r>
              <a:rPr lang="en-US" dirty="0"/>
              <a:t>Holidays are stored in another table, which will be discussed as we proceed</a:t>
            </a:r>
          </a:p>
          <a:p>
            <a:pPr marL="0" lvl="1">
              <a:defRPr/>
            </a:pPr>
            <a:endParaRPr lang="en-US" dirty="0"/>
          </a:p>
          <a:p>
            <a:pPr marL="0" lvl="1">
              <a:defRPr/>
            </a:pPr>
            <a:r>
              <a:rPr lang="en-US" dirty="0"/>
              <a:t>However some applications consider the system date. For example, in the USER application START DATE PROFILE field takes into consideration the computer date and not T24 date.</a:t>
            </a:r>
          </a:p>
          <a:p>
            <a:pPr>
              <a:defRPr/>
            </a:pPr>
            <a:endParaRPr lang="en-US"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387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5</a:t>
            </a:fld>
            <a:endParaRPr lang="en-US"/>
          </a:p>
        </p:txBody>
      </p:sp>
    </p:spTree>
    <p:extLst>
      <p:ext uri="{BB962C8B-B14F-4D97-AF65-F5344CB8AC3E}">
        <p14:creationId xmlns:p14="http://schemas.microsoft.com/office/powerpoint/2010/main" val="3863567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The DATES table is used to store the previous, the current and the next working day. When the dates are rolled forward, only working days are considered. </a:t>
            </a:r>
          </a:p>
          <a:p>
            <a:endParaRPr lang="en-US" altLang="en-US" dirty="0">
              <a:latin typeface="Arial" panose="020B0604020202020204" pitchFamily="34" charset="0"/>
            </a:endParaRPr>
          </a:p>
          <a:p>
            <a:r>
              <a:rPr lang="en-US" altLang="en-US" dirty="0">
                <a:latin typeface="Arial" panose="020B0604020202020204" pitchFamily="34" charset="0"/>
              </a:rPr>
              <a:t>The ID of a record in DATES </a:t>
            </a:r>
            <a:r>
              <a:rPr lang="en-GB" altLang="en-US" dirty="0">
                <a:latin typeface="Arial" panose="020B0604020202020204" pitchFamily="34" charset="0"/>
              </a:rPr>
              <a:t>table</a:t>
            </a:r>
            <a:r>
              <a:rPr lang="en-US" altLang="en-US" dirty="0">
                <a:latin typeface="Arial" panose="020B0604020202020204" pitchFamily="34" charset="0"/>
              </a:rPr>
              <a:t> is the Company code. </a:t>
            </a:r>
          </a:p>
          <a:p>
            <a:r>
              <a:rPr lang="en-US" altLang="en-US" dirty="0">
                <a:latin typeface="Arial" panose="020B0604020202020204" pitchFamily="34" charset="0"/>
              </a:rPr>
              <a:t>TODAY : This field denotes the current T24 date. </a:t>
            </a:r>
          </a:p>
          <a:p>
            <a:r>
              <a:rPr lang="en-US" altLang="en-US" dirty="0">
                <a:latin typeface="Arial" panose="020B0604020202020204" pitchFamily="34" charset="0"/>
              </a:rPr>
              <a:t>LAST WORKING DAY : This field holds the date of the previous working day before COB was run.</a:t>
            </a:r>
          </a:p>
          <a:p>
            <a:r>
              <a:rPr lang="en-US" altLang="en-US" dirty="0">
                <a:latin typeface="Arial" panose="020B0604020202020204" pitchFamily="34" charset="0"/>
              </a:rPr>
              <a:t>NEXT WORKING DAY : This field holds the date of the next working day with respect to today. </a:t>
            </a:r>
          </a:p>
          <a:p>
            <a:r>
              <a:rPr lang="en-US" altLang="en-US" dirty="0">
                <a:latin typeface="Arial" panose="020B0604020202020204" pitchFamily="34" charset="0"/>
              </a:rPr>
              <a:t>The values in the above 3 fields will be updated during COB.</a:t>
            </a:r>
          </a:p>
          <a:p>
            <a:endParaRPr lang="en-US" altLang="en-US" dirty="0">
              <a:latin typeface="Arial" panose="020B0604020202020204" pitchFamily="34" charset="0"/>
            </a:endParaRPr>
          </a:p>
          <a:p>
            <a:r>
              <a:rPr lang="en-US" altLang="en-US" dirty="0">
                <a:latin typeface="Arial" panose="020B0604020202020204" pitchFamily="34" charset="0"/>
              </a:rPr>
              <a:t>Values for these fields are populated during Close of Business after referring to the HOLIDAY table(To be discussed next).</a:t>
            </a:r>
          </a:p>
          <a:p>
            <a:r>
              <a:rPr lang="en-US" altLang="en-US" dirty="0">
                <a:latin typeface="Arial" panose="020B0604020202020204" pitchFamily="34" charset="0"/>
              </a:rPr>
              <a:t>Every transaction in T24 will contain a ‘Value Date’ which refers to the date on which the transaction will affect the banks books of accounts. Some T24 modules support a backward or a forward value date. The maximum back value and forward value possible is stored here. </a:t>
            </a:r>
          </a:p>
          <a:p>
            <a:r>
              <a:rPr lang="en-US" altLang="en-US" dirty="0">
                <a:latin typeface="Arial" panose="020B0604020202020204" pitchFamily="34" charset="0"/>
              </a:rPr>
              <a:t>BACK VALUE MINIMUM : This field specifies the minimum back value date for a transaction.</a:t>
            </a:r>
          </a:p>
          <a:p>
            <a:r>
              <a:rPr lang="en-US" altLang="en-US" dirty="0">
                <a:latin typeface="Arial" panose="020B0604020202020204" pitchFamily="34" charset="0"/>
              </a:rPr>
              <a:t>BACK VALUE MAXIMUM : This field specifies the maximum back value date.</a:t>
            </a:r>
          </a:p>
          <a:p>
            <a:r>
              <a:rPr lang="en-US" altLang="en-US" dirty="0">
                <a:latin typeface="Arial" panose="020B0604020202020204" pitchFamily="34" charset="0"/>
              </a:rPr>
              <a:t>FORWARD VALUE MINIMUM : This field specifies the minimum forward value date.</a:t>
            </a:r>
          </a:p>
          <a:p>
            <a:r>
              <a:rPr lang="en-US" altLang="en-US" dirty="0">
                <a:latin typeface="Arial" panose="020B0604020202020204" pitchFamily="34" charset="0"/>
              </a:rPr>
              <a:t>FORWARD VALUE MAXIMUM : This field specifies the maximum forward value date.</a:t>
            </a:r>
          </a:p>
          <a:p>
            <a:r>
              <a:rPr lang="en-US" altLang="en-US" dirty="0">
                <a:latin typeface="Arial" panose="020B0604020202020204" pitchFamily="34" charset="0"/>
              </a:rPr>
              <a:t>VERSION, LOCAL PAYMENT DAY and LOCAL DISPO DAY fields are reserved for future use and are not used currently.</a:t>
            </a:r>
          </a:p>
          <a:p>
            <a:endParaRPr lang="en-US" altLang="en-US" dirty="0">
              <a:solidFill>
                <a:schemeClr val="accent2"/>
              </a:solidFill>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17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1. The purpose of the HOLIDAY table is to indicate the public holidays for each Country, or Region within a Country. </a:t>
            </a:r>
          </a:p>
          <a:p>
            <a:r>
              <a:rPr lang="en-US" altLang="en-US" dirty="0">
                <a:latin typeface="Arial" panose="020B0604020202020204" pitchFamily="34" charset="0"/>
              </a:rPr>
              <a:t>2. HOLIDAY is an INT type of file and therefore the file name at database level is F.HOLIDAY.</a:t>
            </a:r>
          </a:p>
          <a:p>
            <a:r>
              <a:rPr lang="en-US" altLang="en-US" dirty="0">
                <a:latin typeface="Arial" panose="020B0604020202020204" pitchFamily="34" charset="0"/>
              </a:rPr>
              <a:t>3. This table is referred during COB to determine T24’s next working day.</a:t>
            </a:r>
          </a:p>
          <a:p>
            <a:r>
              <a:rPr lang="en-US" altLang="en-US" dirty="0">
                <a:latin typeface="Arial" panose="020B0604020202020204" pitchFamily="34" charset="0"/>
              </a:rPr>
              <a:t>4. This table is also referred by T24 to check for holidays and weekend days when dates are input in any transaction.</a:t>
            </a:r>
          </a:p>
          <a:p>
            <a:r>
              <a:rPr lang="en-US" altLang="en-US" dirty="0">
                <a:latin typeface="Arial" panose="020B0604020202020204" pitchFamily="34" charset="0"/>
              </a:rPr>
              <a:t>5. The ID of a record in this table is in the format &lt;</a:t>
            </a:r>
            <a:r>
              <a:rPr lang="en-US" altLang="en-US" dirty="0" err="1">
                <a:latin typeface="Arial" panose="020B0604020202020204" pitchFamily="34" charset="0"/>
              </a:rPr>
              <a:t>CountryCode</a:t>
            </a:r>
            <a:r>
              <a:rPr lang="en-US" altLang="en-US" dirty="0">
                <a:latin typeface="Arial" panose="020B0604020202020204" pitchFamily="34" charset="0"/>
              </a:rPr>
              <a:t> </a:t>
            </a:r>
            <a:r>
              <a:rPr lang="en-US" altLang="en-US" dirty="0" err="1">
                <a:latin typeface="Arial" panose="020B0604020202020204" pitchFamily="34" charset="0"/>
              </a:rPr>
              <a:t>RegionCode</a:t>
            </a:r>
            <a:r>
              <a:rPr lang="en-US" altLang="en-US" dirty="0">
                <a:latin typeface="Arial" panose="020B0604020202020204" pitchFamily="34" charset="0"/>
              </a:rPr>
              <a:t> Year&gt;. For example GB 00 2010, AT 00 1988, etc..</a:t>
            </a:r>
          </a:p>
          <a:p>
            <a:endParaRPr lang="en-US" altLang="en-US" dirty="0">
              <a:latin typeface="Arial" panose="020B0604020202020204" pitchFamily="34" charset="0"/>
            </a:endParaRPr>
          </a:p>
          <a:p>
            <a:r>
              <a:rPr lang="en-US" altLang="en-US" dirty="0">
                <a:latin typeface="Arial" panose="020B0604020202020204" pitchFamily="34" charset="0"/>
              </a:rPr>
              <a:t> </a:t>
            </a:r>
          </a:p>
          <a:p>
            <a:r>
              <a:rPr lang="en-US" altLang="en-US" dirty="0">
                <a:latin typeface="Arial" panose="020B0604020202020204" pitchFamily="34" charset="0"/>
              </a:rPr>
              <a:t>Even before you set up a record in the HOLIDAY application, the REGION and COUNTRY tables must be set up since they are part of the record ID.</a:t>
            </a:r>
          </a:p>
          <a:p>
            <a:endParaRPr lang="en-US"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727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To set a particular day as a holiday in a month, the following fields are used</a:t>
            </a:r>
          </a:p>
          <a:p>
            <a:r>
              <a:rPr lang="en-US" altLang="en-US" dirty="0">
                <a:latin typeface="Arial" panose="020B0604020202020204" pitchFamily="34" charset="0"/>
              </a:rPr>
              <a:t>JANUARY – DECEMBER : These fields hold the days that need to be declared as holidays in the respective months. Valid values are 01 until 31 (if applicable). Space is the delimiter.</a:t>
            </a:r>
          </a:p>
          <a:p>
            <a:r>
              <a:rPr lang="en-US" altLang="en-US" dirty="0">
                <a:latin typeface="Arial" panose="020B0604020202020204" pitchFamily="34" charset="0"/>
              </a:rPr>
              <a:t>WEEKEND DAYS : This is a Multi value field that is used to define the days that are weekends. Valid input will be any of the days from Monday to Sunday</a:t>
            </a:r>
          </a:p>
          <a:p>
            <a:r>
              <a:rPr lang="en-US" altLang="en-US" dirty="0">
                <a:latin typeface="Arial" panose="020B0604020202020204" pitchFamily="34" charset="0"/>
              </a:rPr>
              <a:t>MTH 01 TABLE - MTH 12 TABLE : These fields are no input fields. These are populated based on values in fields JANUARY - DECEMBER, WEEKEND DAYS and WRK WKND JANUARY - WRK WEEKEND DECEMBER. This field can hold H W X as values. H stands for Holiday, W stands for Working day and X stands for No more days in the month.</a:t>
            </a:r>
          </a:p>
          <a:p>
            <a:r>
              <a:rPr lang="en-US" altLang="en-US" dirty="0">
                <a:latin typeface="Arial" panose="020B0604020202020204" pitchFamily="34" charset="0"/>
              </a:rPr>
              <a:t>WRK WKND JANUARY - WRK WEEKEND DECEMBER : These fields holds the days which are actually weekend days but to be declared as working days for each month. Valid values are 01 to 31 (if applicable)</a:t>
            </a:r>
          </a:p>
          <a:p>
            <a:r>
              <a:rPr lang="en-US" altLang="en-US" dirty="0">
                <a:latin typeface="Arial" panose="020B0604020202020204" pitchFamily="34" charset="0"/>
              </a:rPr>
              <a:t>It is not possible in T24 to declare Current day and the next day as holidays. T24 needs at least one day time to declare a working day as a holiday. For example, if today is 9th Jan and tomorrow is 10th Jan, you cannot set both 9th and 10th as holidays in T24. On 9th Jan you can only set 11th Jan and above days as holidays. </a:t>
            </a:r>
          </a:p>
          <a:p>
            <a:r>
              <a:rPr lang="en-US" altLang="en-US" dirty="0">
                <a:latin typeface="Arial" panose="020B0604020202020204" pitchFamily="34" charset="0"/>
              </a:rPr>
              <a:t>If there is any unforeseen situation and you have to declare a holiday during the middle of the day on 9th Jan, then the Administrator should run COB for 9th Jan before closing so that the dates are rolled over to 10th Jan which is the next working day.</a:t>
            </a:r>
          </a:p>
          <a:p>
            <a:r>
              <a:rPr lang="en-US" altLang="en-US" dirty="0">
                <a:latin typeface="Arial" panose="020B0604020202020204" pitchFamily="34" charset="0"/>
              </a:rPr>
              <a:t>If there is a situation that you have to set 10th Jan as a holiday on 9th Jan, then the Administrator has to run COB both for 9th Jan and 10th Jan so that the dates are rolled over to 11th Jan which is the next working day. Running COB back to back blindly may not solve this issue. Certain applications may require local development. If transactions come in through interfaces or ATMs on the physical 10th Jan, they will be taken as transactions for 11th Jan only as T24 date has already been rolled forward.</a:t>
            </a:r>
          </a:p>
          <a:p>
            <a:r>
              <a:rPr lang="en-US" altLang="en-US" dirty="0">
                <a:latin typeface="Arial" panose="020B0604020202020204" pitchFamily="34" charset="0"/>
              </a:rPr>
              <a:t>In typical situations, COB can also be run remotely by an Administrator.</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403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ru-RU" dirty="0"/>
              <a:t>This is a conceptual classification to understand the different parameters required to run T24 Bank. </a:t>
            </a:r>
          </a:p>
          <a:p>
            <a:r>
              <a:rPr lang="en-US" altLang="ru-RU" dirty="0"/>
              <a:t>These parameters are spread in T24 menus and options according to the model bank structure.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550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ru-RU" dirty="0"/>
              <a:t>These parameters are required by T24 in order to put the Bank in its operating environment.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165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ru-RU" dirty="0"/>
              <a:t>The purpose of this section is to familiarize the Core consultant with the concept of Category, its importance  and how it s used in T24. </a:t>
            </a:r>
          </a:p>
          <a:p>
            <a:r>
              <a:rPr lang="en-US" altLang="ru-RU" dirty="0"/>
              <a:t>The category codes are maintained by the Financial Accounting Consultant.</a:t>
            </a:r>
          </a:p>
          <a:p>
            <a:endParaRPr lang="en-US" altLang="ru-RU"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907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ru-RU" dirty="0"/>
              <a:t>Category codes are used to classify financial transactions on T24 according to the type of business operation or product. Category codes are also sometimes known as Product codes. </a:t>
            </a:r>
          </a:p>
          <a:p>
            <a:r>
              <a:rPr lang="en-US" altLang="ru-RU" dirty="0"/>
              <a:t> </a:t>
            </a:r>
          </a:p>
          <a:p>
            <a:r>
              <a:rPr lang="en-US" altLang="ru-RU" dirty="0"/>
              <a:t>In T24, there are 3 broad key types of categories. They are: Accounts, Contracts and Profit &amp; Loss. These broad category code ranges have been pre-defined. </a:t>
            </a:r>
          </a:p>
          <a:p>
            <a:r>
              <a:rPr lang="en-US" altLang="ru-RU" dirty="0"/>
              <a:t> </a:t>
            </a:r>
          </a:p>
          <a:p>
            <a:r>
              <a:rPr lang="en-US" altLang="ru-RU" dirty="0"/>
              <a:t>The use of these codes, together with Customer characteristics, such as Residence, Status, Industry and Sector codes etc., can enable your </a:t>
            </a:r>
            <a:r>
              <a:rPr lang="en-US" altLang="ru-RU" dirty="0" err="1"/>
              <a:t>organisation</a:t>
            </a:r>
            <a:r>
              <a:rPr lang="en-US" altLang="ru-RU" dirty="0"/>
              <a:t> to produce balance sheets and other financial reports reflecting a coordinated and structured view of your operations. </a:t>
            </a:r>
          </a:p>
          <a:p>
            <a:r>
              <a:rPr lang="en-US" altLang="ru-RU" dirty="0"/>
              <a:t> </a:t>
            </a:r>
          </a:p>
          <a:p>
            <a:r>
              <a:rPr lang="en-US" altLang="ru-RU" dirty="0"/>
              <a:t>Category Codes comprises up to 5 digits.  The first or first two digits represent the highest level of classification and the remaining digits represent a subclassification which provides a clear definition of the product type or profit &amp; loss. </a:t>
            </a:r>
          </a:p>
          <a:p>
            <a:r>
              <a:rPr lang="en-US" altLang="ru-RU" dirty="0"/>
              <a:t> </a:t>
            </a:r>
          </a:p>
          <a:p>
            <a:r>
              <a:rPr lang="en-US" altLang="ru-RU" dirty="0"/>
              <a:t>These are just some of the Model Bank CATEGORY ranges shown here. You may refer to the CATEGORY table for the full list of category codes. </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052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T24 supports multiple currencies. All the supported currencies are defined in a table CURRENCY.</a:t>
            </a:r>
          </a:p>
          <a:p>
            <a:r>
              <a:rPr lang="en-GB" dirty="0"/>
              <a:t>The associated currency tables are CURRENCY.PARAM, CURRENCY.MARKET and CURRENCY. </a:t>
            </a:r>
          </a:p>
          <a:p>
            <a:r>
              <a:rPr lang="en-GB" dirty="0"/>
              <a:t>CURRENCY.PARAM is the parameter file and defines the numeric code and the decimal points for the currency.</a:t>
            </a:r>
          </a:p>
          <a:p>
            <a:r>
              <a:rPr lang="en-GB" dirty="0"/>
              <a:t>CURRENCY.MARKET is used to create different forms of money available in the particular currency. </a:t>
            </a:r>
            <a:r>
              <a:rPr lang="en-GB" dirty="0" err="1"/>
              <a:t>Eg</a:t>
            </a:r>
            <a:r>
              <a:rPr lang="en-GB" dirty="0"/>
              <a:t>: cash, card, etc. The buy and sell rate for each currency market can be different and is defined in CURRENCY table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000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In T24, there are various interest type options available to create a contract </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567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In T24, there are various interest type options available to create a contract </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38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1. A transaction in T24 can involve multiple stake holders. A transaction is input by a user and is authorized by his manager. Depending on the type and size of the transaction  - banks might want more than 1 level of authorization. </a:t>
            </a:r>
          </a:p>
          <a:p>
            <a:endParaRPr lang="en-US" altLang="en-US" dirty="0">
              <a:latin typeface="Arial" panose="020B0604020202020204" pitchFamily="34" charset="0"/>
            </a:endParaRPr>
          </a:p>
          <a:p>
            <a:r>
              <a:rPr lang="en-US" altLang="en-US" dirty="0">
                <a:latin typeface="Arial" panose="020B0604020202020204" pitchFamily="34" charset="0"/>
              </a:rPr>
              <a:t>To create a record in T24, you need to input all the mandatory fields and then get the record authorized.</a:t>
            </a:r>
          </a:p>
          <a:p>
            <a:r>
              <a:rPr lang="en-US" altLang="en-US" dirty="0">
                <a:latin typeface="Arial" panose="020B0604020202020204" pitchFamily="34" charset="0"/>
              </a:rPr>
              <a:t>1.1 Inputter is the person who inputs data into the fields in a record. </a:t>
            </a:r>
          </a:p>
          <a:p>
            <a:r>
              <a:rPr lang="en-US" altLang="en-US" dirty="0">
                <a:latin typeface="Arial" panose="020B0604020202020204" pitchFamily="34" charset="0"/>
              </a:rPr>
              <a:t>1.2 Authorizer is the person who checks the record and authorizes it. </a:t>
            </a:r>
          </a:p>
          <a:p>
            <a:r>
              <a:rPr lang="en-US" altLang="en-US" dirty="0">
                <a:latin typeface="Arial" panose="020B0604020202020204" pitchFamily="34" charset="0"/>
              </a:rPr>
              <a:t>2. The error message “EB.RTN.SAME.NAME.AUTHORISER/INPUTTER” will be displayed if the same user tries to input and also authorize the record.</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6</a:t>
            </a:fld>
            <a:endParaRPr lang="en-US"/>
          </a:p>
        </p:txBody>
      </p:sp>
    </p:spTree>
    <p:extLst>
      <p:ext uri="{BB962C8B-B14F-4D97-AF65-F5344CB8AC3E}">
        <p14:creationId xmlns:p14="http://schemas.microsoft.com/office/powerpoint/2010/main" val="3330572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The accrual rule can be selected at the product level or can be made to be selected at the loan level. The screenshots here show the standard records from Model Bank. You may create new accrual rule records by defining appropriate field selections. </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961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DEPT.ACCT.OFFICER is used to define the list of Departments and/or Account Officers</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459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There are times when a Financial Institution would like to restrict debits and/or credits posted to an account.   Posting Restrictions can be used for this purpose and can be useful for situations such as a bankruptcy or when a customer passes away.   The POSTING.RESTRICT table displayed here demonstrates different reasons defined for not allowing transactions. Restrictions can be made as a full restriction or as a partial restriction. For example, we can define exceptions such as allowing the posting of bank charges while all other debit transactions will be restricted</a:t>
            </a:r>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732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ru-RU" dirty="0"/>
              <a:t>This is a conceptual classification to understand the different parameters required to run T24 Bank. </a:t>
            </a:r>
          </a:p>
          <a:p>
            <a:r>
              <a:rPr lang="en-US" altLang="ru-RU" dirty="0"/>
              <a:t>These parameters are spread in T24 menus and options according to the model bank structure.</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488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Any business revolves around customer. T24 also is customer centric. Customer could be an individual, an organization,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is the </a:t>
            </a:r>
            <a:r>
              <a:rPr lang="en-US" dirty="0" err="1"/>
              <a:t>centre</a:t>
            </a:r>
            <a:r>
              <a:rPr lang="en-US" dirty="0"/>
              <a:t> of T24. Transactions can happen between banks, bank and customer, etc. </a:t>
            </a:r>
            <a:r>
              <a:rPr lang="en-US" dirty="0" err="1"/>
              <a:t>Eg</a:t>
            </a:r>
            <a:r>
              <a:rPr lang="en-US" dirty="0"/>
              <a:t>: Granting a loan or accepting a deposit is between a bank and a customer and a funds transfer may</a:t>
            </a:r>
            <a:r>
              <a:rPr lang="en-US" baseline="0" dirty="0"/>
              <a:t> be</a:t>
            </a:r>
            <a:r>
              <a:rPr lang="en-US" dirty="0"/>
              <a:t> between two customers.</a:t>
            </a:r>
          </a:p>
          <a:p>
            <a:r>
              <a:rPr lang="en-GB" dirty="0"/>
              <a:t>Information regarding a customer is stored in the CUSTOMER table in T24. All the non-financial details like, address, signature, etc are stored.</a:t>
            </a:r>
          </a:p>
          <a:p>
            <a:r>
              <a:rPr lang="en-GB" dirty="0"/>
              <a:t>Services offered to a customer can be account based or contract based. Account based services are like savings account, current accounts, etc. Contract Based services are granting loans, accepting deposits, mortgage, etc.</a:t>
            </a:r>
          </a:p>
          <a:p>
            <a:r>
              <a:rPr lang="en-GB" dirty="0"/>
              <a:t>Any business derives profit from the services offered to a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non-financial related information of a customer is stored in the customer record.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 application is central or “Core” to T24 system as all activities are customer centric in nature. All management information and services are </a:t>
            </a:r>
            <a:r>
              <a:rPr lang="en-US" sz="1200" kern="1200" dirty="0" err="1">
                <a:solidFill>
                  <a:schemeClr val="tx1"/>
                </a:solidFill>
                <a:effectLst/>
                <a:latin typeface="+mn-lt"/>
                <a:ea typeface="+mn-ea"/>
                <a:cs typeface="+mn-cs"/>
              </a:rPr>
              <a:t>organised</a:t>
            </a:r>
            <a:r>
              <a:rPr lang="en-US" sz="1200" kern="1200" dirty="0">
                <a:solidFill>
                  <a:schemeClr val="tx1"/>
                </a:solidFill>
                <a:effectLst/>
                <a:latin typeface="+mn-lt"/>
                <a:ea typeface="+mn-ea"/>
                <a:cs typeface="+mn-cs"/>
              </a:rPr>
              <a:t> around Customer record. Details mentioned in Customer records are not repealed anywhere else, but used by all applications. Any subsequent changes in these details are hence required to be done only at CUSTOMER application and hence it is easy to maintain. It contains all the basic information about any entity which the bank has dealings with. In T24, Customer record creation is not restricted to 'Bank's Customer' in the conventional sense of the word. A customer record will need to be opened for correspondent banks, brokers, guarantors etc., as well as for Bank's customers like current and savings account holders,  borrowers, depositors and the like. Details in Customer record are descriptive in nature and not financial. For example, it holds the occupation, residence and contact details of a Customer. It will not hold the account numbers or balances in those accounts of a Customer.</a:t>
            </a:r>
          </a:p>
          <a:p>
            <a:r>
              <a:rPr lang="en-US" sz="1200" kern="1200" dirty="0">
                <a:solidFill>
                  <a:schemeClr val="tx1"/>
                </a:solidFill>
                <a:effectLst/>
                <a:latin typeface="+mn-lt"/>
                <a:ea typeface="+mn-ea"/>
                <a:cs typeface="+mn-cs"/>
              </a:rPr>
              <a:t>All business process applications refer to the Customer record during processing. Therefore it must be opened before any Customer business activity. Customer records for Banks, Correspondent Banks and Agents should ideally be opened at the initial stage itself as this will help to </a:t>
            </a:r>
            <a:r>
              <a:rPr lang="en-US" sz="1200" kern="1200" dirty="0" err="1">
                <a:solidFill>
                  <a:schemeClr val="tx1"/>
                </a:solidFill>
                <a:effectLst/>
                <a:latin typeface="+mn-lt"/>
                <a:ea typeface="+mn-ea"/>
                <a:cs typeface="+mn-cs"/>
              </a:rPr>
              <a:t>minimise</a:t>
            </a:r>
            <a:r>
              <a:rPr lang="en-US" sz="1200" kern="1200" dirty="0">
                <a:solidFill>
                  <a:schemeClr val="tx1"/>
                </a:solidFill>
                <a:effectLst/>
                <a:latin typeface="+mn-lt"/>
                <a:ea typeface="+mn-ea"/>
                <a:cs typeface="+mn-cs"/>
              </a:rPr>
              <a:t> data input for settlement instructions in Money Market, Foreign Exchange and Funds Transfer applications. </a:t>
            </a:r>
          </a:p>
          <a:p>
            <a:r>
              <a:rPr lang="en-US" sz="1200" kern="1200" dirty="0">
                <a:solidFill>
                  <a:schemeClr val="tx1"/>
                </a:solidFill>
                <a:effectLst/>
                <a:latin typeface="+mn-lt"/>
                <a:ea typeface="+mn-ea"/>
                <a:cs typeface="+mn-cs"/>
              </a:rPr>
              <a:t>Though some Banks insist that their Customers should always have an account with them before getting into any Contractual relationship, this is not mandatory universally. In Retail Banking, a private or corporate customer would normally have some kind of account such as savings account, current account or Overdrafts. Banks have Nostro</a:t>
            </a:r>
          </a:p>
          <a:p>
            <a:r>
              <a:rPr lang="en-US" sz="1200" kern="1200" dirty="0">
                <a:solidFill>
                  <a:schemeClr val="tx1"/>
                </a:solidFill>
                <a:effectLst/>
                <a:latin typeface="+mn-lt"/>
                <a:ea typeface="+mn-ea"/>
                <a:cs typeface="+mn-cs"/>
              </a:rPr>
              <a:t>Account with other Banks. But a Customer need not be in account relationship with a Bank to do business. Contract type transactions such as FOREX, Money Market and Securities can still be arranged and a limit would normally be set up for a Customer for such dealings. </a:t>
            </a:r>
          </a:p>
          <a:p>
            <a:r>
              <a:rPr lang="en-US" sz="1200" kern="1200" dirty="0">
                <a:solidFill>
                  <a:schemeClr val="tx1"/>
                </a:solidFill>
                <a:effectLst/>
                <a:latin typeface="+mn-lt"/>
                <a:ea typeface="+mn-ea"/>
                <a:cs typeface="+mn-cs"/>
              </a:rPr>
              <a:t>T24 distinguishes its business applications as Account based and Contract based. This comes from the underlying business of Banks which do allow balances in accounts to switch from positive to negative sign on the one hand and a loan remaining always a loan and a deposit always a deposit. Balances in these contracts never switch their accounting sign.</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070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Industry, Target, Nationality, Residence. Account officer and Customer Status of a Customer, depending on the value in this field. To achieve this, a record with the ID of Sector in usage should have been pre-defined in CUSTOMER.DEFAULT table. This facility will come in handy to quickly input Customer records of select Customers, who have more or less same values in one or more of these above aspects. The defaulted values</a:t>
            </a:r>
          </a:p>
          <a:p>
            <a:r>
              <a:rPr lang="en-US" sz="1200" kern="1200" dirty="0">
                <a:solidFill>
                  <a:schemeClr val="tx1"/>
                </a:solidFill>
                <a:effectLst/>
                <a:latin typeface="+mn-lt"/>
                <a:ea typeface="+mn-ea"/>
                <a:cs typeface="+mn-cs"/>
              </a:rPr>
              <a:t>can also be selectively over written at individual record level. Useful only during initial creation and not during subsequent amendments.</a:t>
            </a:r>
          </a:p>
          <a:p>
            <a:r>
              <a:rPr lang="en-US" sz="1200" kern="1200" dirty="0">
                <a:solidFill>
                  <a:schemeClr val="tx1"/>
                </a:solidFill>
                <a:effectLst/>
                <a:latin typeface="+mn-lt"/>
                <a:ea typeface="+mn-ea"/>
                <a:cs typeface="+mn-cs"/>
              </a:rPr>
              <a:t>Language for correspondence with the Customer can be chosen from any of the pre-defined languages set</a:t>
            </a:r>
          </a:p>
          <a:p>
            <a:r>
              <a:rPr lang="en-US" sz="1200" kern="1200" dirty="0">
                <a:solidFill>
                  <a:schemeClr val="tx1"/>
                </a:solidFill>
                <a:effectLst/>
                <a:latin typeface="+mn-lt"/>
                <a:ea typeface="+mn-ea"/>
                <a:cs typeface="+mn-cs"/>
              </a:rPr>
              <a:t>in LANGUAGE static table. It may however be noted that T24 does not act automatically as a translating</a:t>
            </a:r>
          </a:p>
          <a:p>
            <a:r>
              <a:rPr lang="en-US" sz="1200" kern="1200" dirty="0">
                <a:solidFill>
                  <a:schemeClr val="tx1"/>
                </a:solidFill>
                <a:effectLst/>
                <a:latin typeface="+mn-lt"/>
                <a:ea typeface="+mn-ea"/>
                <a:cs typeface="+mn-cs"/>
              </a:rPr>
              <a:t>software. Any text matter that requires to be translated should have been duly pre-defined for multi</a:t>
            </a:r>
          </a:p>
          <a:p>
            <a:r>
              <a:rPr lang="en-US" sz="1200" kern="1200" dirty="0">
                <a:solidFill>
                  <a:schemeClr val="tx1"/>
                </a:solidFill>
                <a:effectLst/>
                <a:latin typeface="+mn-lt"/>
                <a:ea typeface="+mn-ea"/>
                <a:cs typeface="+mn-cs"/>
              </a:rPr>
              <a:t>language handling capacity. </a:t>
            </a:r>
          </a:p>
          <a:p>
            <a:r>
              <a:rPr lang="en-US" sz="1200" kern="1200" dirty="0">
                <a:solidFill>
                  <a:schemeClr val="tx1"/>
                </a:solidFill>
                <a:effectLst/>
                <a:latin typeface="+mn-lt"/>
                <a:ea typeface="+mn-ea"/>
                <a:cs typeface="+mn-cs"/>
              </a:rPr>
              <a:t>Generally banks make it mandatory lo record Customer's mailing address. Hence, T24 also insists on providing proper address of a Customer. System maintains the address in STREET field as first print address of Customer in DE .ADDRESS. Additional mailing addresses can also be created through DE.ADDRESS. Email address, telephone numbers, fax numbers can also be mentioned in the appropriate field in the customer record. Some Banks would like to</a:t>
            </a:r>
          </a:p>
          <a:p>
            <a:r>
              <a:rPr lang="en-US" sz="1200" kern="1200" dirty="0">
                <a:solidFill>
                  <a:schemeClr val="tx1"/>
                </a:solidFill>
                <a:effectLst/>
                <a:latin typeface="+mn-lt"/>
                <a:ea typeface="+mn-ea"/>
                <a:cs typeface="+mn-cs"/>
              </a:rPr>
              <a:t>maintain anonymity of Customer records. They would not like to record address of Customers nor send any mails. To make the address field as non-mandatory and purely optional</a:t>
            </a:r>
          </a:p>
          <a:p>
            <a:r>
              <a:rPr lang="en-US" sz="1200" kern="1200" dirty="0">
                <a:solidFill>
                  <a:schemeClr val="tx1"/>
                </a:solidFill>
                <a:effectLst/>
                <a:latin typeface="+mn-lt"/>
                <a:ea typeface="+mn-ea"/>
                <a:cs typeface="+mn-cs"/>
              </a:rPr>
              <a:t>CUSTOMER.DEFAULT table could be used. For a chosen sector, a record can be created in this static table to indicate that while creating Customer records for people of this sector, we need not mandatorily record their mailing address. </a:t>
            </a:r>
          </a:p>
          <a:p>
            <a:r>
              <a:rPr lang="en-US" sz="1200" kern="1200" dirty="0">
                <a:solidFill>
                  <a:schemeClr val="tx1"/>
                </a:solidFill>
                <a:effectLst/>
                <a:latin typeface="+mn-lt"/>
                <a:ea typeface="+mn-ea"/>
                <a:cs typeface="+mn-cs"/>
              </a:rPr>
              <a:t>Identification document details can be held for multiple identifications by using the multi value facility.</a:t>
            </a:r>
          </a:p>
          <a:p>
            <a:r>
              <a:rPr lang="en-US" sz="1200" kern="1200" dirty="0">
                <a:solidFill>
                  <a:schemeClr val="tx1"/>
                </a:solidFill>
                <a:effectLst/>
                <a:latin typeface="+mn-lt"/>
                <a:ea typeface="+mn-ea"/>
                <a:cs typeface="+mn-cs"/>
              </a:rPr>
              <a:t>Passport, National Identification, if any can be mentioned here.</a:t>
            </a:r>
          </a:p>
          <a:p>
            <a:r>
              <a:rPr lang="en-US" sz="1200" kern="1200" dirty="0">
                <a:solidFill>
                  <a:schemeClr val="tx1"/>
                </a:solidFill>
                <a:effectLst/>
                <a:latin typeface="+mn-lt"/>
                <a:ea typeface="+mn-ea"/>
                <a:cs typeface="+mn-cs"/>
              </a:rPr>
              <a:t>We can indicate how an existing Customer is related to the current Customer-who is related and how. By using the facility to multi value, we can also indicate multiple relationships. Our Customer is Father of another existing customer and employee of yet another existing customer. Such multiple relationships can also be captured.</a:t>
            </a:r>
          </a:p>
          <a:p>
            <a:r>
              <a:rPr lang="en-US" sz="1200" kern="1200" dirty="0">
                <a:solidFill>
                  <a:schemeClr val="tx1"/>
                </a:solidFill>
                <a:effectLst/>
                <a:latin typeface="+mn-lt"/>
                <a:ea typeface="+mn-ea"/>
                <a:cs typeface="+mn-cs"/>
              </a:rPr>
              <a:t>All relationships that are required to be used are pre-defined in RELATION static table. We should also define reverse relationship code while defining the first relationship. For example Relation code of 1 is Father and reverse relationship of this is Child and its proposed code is 11. The System creates a record with ID 11 automatically in RELATION static table.</a:t>
            </a:r>
          </a:p>
          <a:p>
            <a:r>
              <a:rPr lang="en-US" sz="1200" kern="1200" dirty="0">
                <a:solidFill>
                  <a:schemeClr val="tx1"/>
                </a:solidFill>
                <a:effectLst/>
                <a:latin typeface="+mn-lt"/>
                <a:ea typeface="+mn-ea"/>
                <a:cs typeface="+mn-cs"/>
              </a:rPr>
              <a:t>Role, the customer plays with this customer like authority to sign on behalf of the company, power of attorney etc., Data entered in this field must exist on the application EB.ROLE. There is another field called ROLE.MORE.INFO this field is mandatory if the ROLE selected has OTHER.INFO.REQ set to YES in the EB.ROLE table otherwise this</a:t>
            </a:r>
          </a:p>
          <a:p>
            <a:r>
              <a:rPr lang="en-US" sz="1200" kern="1200" dirty="0">
                <a:solidFill>
                  <a:schemeClr val="tx1"/>
                </a:solidFill>
                <a:effectLst/>
                <a:latin typeface="+mn-lt"/>
                <a:ea typeface="+mn-ea"/>
                <a:cs typeface="+mn-cs"/>
              </a:rPr>
              <a:t>field may be left blank.</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052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lnSpc>
                <a:spcPct val="90000"/>
              </a:lnSpc>
            </a:pPr>
            <a:r>
              <a:rPr lang="en-US" sz="1200" dirty="0"/>
              <a:t>Customers can be classified based on a sector, industry, target, etc. The classification is for any preferential charges, marketing strategy to be used, etc. The status of the customer is used to define the net worth of a customer like high net worth client or a standard client, etc. It is also possible to assign a particular account officer who will manage the customer.</a:t>
            </a:r>
            <a:endParaRPr lang="ru-RU" sz="1200" dirty="0"/>
          </a:p>
          <a:p>
            <a:r>
              <a:rPr lang="en-US" sz="1200" b="1" kern="1200" dirty="0">
                <a:solidFill>
                  <a:schemeClr val="tx1"/>
                </a:solidFill>
                <a:effectLst/>
                <a:latin typeface="+mn-lt"/>
                <a:ea typeface="+mn-ea"/>
                <a:cs typeface="+mn-cs"/>
              </a:rPr>
              <a:t>INDUSTRY</a:t>
            </a:r>
            <a:r>
              <a:rPr lang="en-US" sz="1200" kern="1200" dirty="0">
                <a:solidFill>
                  <a:schemeClr val="tx1"/>
                </a:solidFill>
                <a:effectLst/>
                <a:latin typeface="+mn-lt"/>
                <a:ea typeface="+mn-ea"/>
                <a:cs typeface="+mn-cs"/>
              </a:rPr>
              <a:t> table holds occupation related Information. Helps to identify the activity or business of Customer</a:t>
            </a:r>
          </a:p>
          <a:p>
            <a:r>
              <a:rPr lang="en-US" sz="1200" kern="1200" dirty="0">
                <a:solidFill>
                  <a:schemeClr val="tx1"/>
                </a:solidFill>
                <a:effectLst/>
                <a:latin typeface="+mn-lt"/>
                <a:ea typeface="+mn-ea"/>
                <a:cs typeface="+mn-cs"/>
              </a:rPr>
              <a:t>is involved in.</a:t>
            </a:r>
          </a:p>
          <a:p>
            <a:r>
              <a:rPr lang="en-US" sz="1200" b="1" kern="1200" dirty="0">
                <a:solidFill>
                  <a:schemeClr val="tx1"/>
                </a:solidFill>
                <a:effectLst/>
                <a:latin typeface="+mn-lt"/>
                <a:ea typeface="+mn-ea"/>
                <a:cs typeface="+mn-cs"/>
              </a:rPr>
              <a:t>CUSTOMER.STATUS</a:t>
            </a:r>
            <a:r>
              <a:rPr lang="en-US" sz="1200" kern="1200" dirty="0">
                <a:solidFill>
                  <a:schemeClr val="tx1"/>
                </a:solidFill>
                <a:effectLst/>
                <a:latin typeface="+mn-lt"/>
                <a:ea typeface="+mn-ea"/>
                <a:cs typeface="+mn-cs"/>
              </a:rPr>
              <a:t> table holds status related information like Large Corporate, Bankrupt Company and</a:t>
            </a:r>
          </a:p>
          <a:p>
            <a:r>
              <a:rPr lang="en-US" sz="1200" kern="1200" dirty="0">
                <a:solidFill>
                  <a:schemeClr val="tx1"/>
                </a:solidFill>
                <a:effectLst/>
                <a:latin typeface="+mn-lt"/>
                <a:ea typeface="+mn-ea"/>
                <a:cs typeface="+mn-cs"/>
              </a:rPr>
              <a:t>Private Standard Client. Helps to identify the current status of Customer.</a:t>
            </a:r>
          </a:p>
          <a:p>
            <a:r>
              <a:rPr lang="en-US" sz="1200" b="1" kern="1200" dirty="0">
                <a:solidFill>
                  <a:schemeClr val="tx1"/>
                </a:solidFill>
                <a:effectLst/>
                <a:latin typeface="+mn-lt"/>
                <a:ea typeface="+mn-ea"/>
                <a:cs typeface="+mn-cs"/>
              </a:rPr>
              <a:t>COUNTRY</a:t>
            </a:r>
            <a:r>
              <a:rPr lang="en-US" sz="1200" kern="1200" dirty="0">
                <a:solidFill>
                  <a:schemeClr val="tx1"/>
                </a:solidFill>
                <a:effectLst/>
                <a:latin typeface="+mn-lt"/>
                <a:ea typeface="+mn-ea"/>
                <a:cs typeface="+mn-cs"/>
              </a:rPr>
              <a:t> table holds name and important details of all countries. In a Customer record, these values are</a:t>
            </a:r>
          </a:p>
          <a:p>
            <a:r>
              <a:rPr lang="en-US" sz="1200" kern="1200" dirty="0">
                <a:solidFill>
                  <a:schemeClr val="tx1"/>
                </a:solidFill>
                <a:effectLst/>
                <a:latin typeface="+mn-lt"/>
                <a:ea typeface="+mn-ea"/>
                <a:cs typeface="+mn-cs"/>
              </a:rPr>
              <a:t>used to indicate Nationality as well as Residence of Customers.</a:t>
            </a:r>
          </a:p>
          <a:p>
            <a:r>
              <a:rPr lang="en-US" sz="1200" b="1" kern="1200" dirty="0">
                <a:solidFill>
                  <a:schemeClr val="tx1"/>
                </a:solidFill>
                <a:effectLst/>
                <a:latin typeface="+mn-lt"/>
                <a:ea typeface="+mn-ea"/>
                <a:cs typeface="+mn-cs"/>
              </a:rPr>
              <a:t>TARGET</a:t>
            </a:r>
            <a:r>
              <a:rPr lang="en-US" sz="1200" kern="1200" dirty="0">
                <a:solidFill>
                  <a:schemeClr val="tx1"/>
                </a:solidFill>
                <a:effectLst/>
                <a:latin typeface="+mn-lt"/>
                <a:ea typeface="+mn-ea"/>
                <a:cs typeface="+mn-cs"/>
              </a:rPr>
              <a:t> table defines classification of Customers from Bank's marketing strategy like High net worth and</a:t>
            </a:r>
          </a:p>
          <a:p>
            <a:r>
              <a:rPr lang="en-US" sz="1200" kern="1200" dirty="0">
                <a:solidFill>
                  <a:schemeClr val="tx1"/>
                </a:solidFill>
                <a:effectLst/>
                <a:latin typeface="+mn-lt"/>
                <a:ea typeface="+mn-ea"/>
                <a:cs typeface="+mn-cs"/>
              </a:rPr>
              <a:t>Prime borrower. Useful for future marketing.</a:t>
            </a:r>
          </a:p>
          <a:p>
            <a:r>
              <a:rPr lang="en-US" sz="1200" b="1" kern="1200" dirty="0">
                <a:solidFill>
                  <a:schemeClr val="tx1"/>
                </a:solidFill>
                <a:effectLst/>
                <a:latin typeface="+mn-lt"/>
                <a:ea typeface="+mn-ea"/>
                <a:cs typeface="+mn-cs"/>
              </a:rPr>
              <a:t>SECTOR</a:t>
            </a:r>
            <a:r>
              <a:rPr lang="en-US" sz="1200" kern="1200" dirty="0">
                <a:solidFill>
                  <a:schemeClr val="tx1"/>
                </a:solidFill>
                <a:effectLst/>
                <a:latin typeface="+mn-lt"/>
                <a:ea typeface="+mn-ea"/>
                <a:cs typeface="+mn-cs"/>
              </a:rPr>
              <a:t> table helps in defining grouping Customers at a top level for several purposes. This classification can be used for areas not covered by other classifications.</a:t>
            </a:r>
          </a:p>
          <a:p>
            <a:r>
              <a:rPr lang="en-US" sz="1200" kern="1200" dirty="0">
                <a:solidFill>
                  <a:schemeClr val="tx1"/>
                </a:solidFill>
                <a:effectLst/>
                <a:latin typeface="+mn-lt"/>
                <a:ea typeface="+mn-ea"/>
                <a:cs typeface="+mn-cs"/>
              </a:rPr>
              <a:t>Sectors can be like Private sector. Public Sector, Infrastructure sector, Banks and IT sector. We shall be</a:t>
            </a:r>
          </a:p>
          <a:p>
            <a:r>
              <a:rPr lang="en-US" sz="1200" kern="1200" dirty="0">
                <a:solidFill>
                  <a:schemeClr val="tx1"/>
                </a:solidFill>
                <a:effectLst/>
                <a:latin typeface="+mn-lt"/>
                <a:ea typeface="+mn-ea"/>
                <a:cs typeface="+mn-cs"/>
              </a:rPr>
              <a:t>seeing in later trainings the importance of Sector as it is used in </a:t>
            </a:r>
            <a:r>
              <a:rPr lang="en-US" sz="1200" b="1" kern="1200" dirty="0">
                <a:solidFill>
                  <a:schemeClr val="tx1"/>
                </a:solidFill>
                <a:effectLst/>
                <a:latin typeface="+mn-lt"/>
                <a:ea typeface="+mn-ea"/>
                <a:cs typeface="+mn-cs"/>
              </a:rPr>
              <a:t>ACCOUNT.CLASS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CUSTOMER.DEFAULT</a:t>
            </a:r>
            <a:r>
              <a:rPr lang="en-US" sz="1200" kern="1200" dirty="0">
                <a:solidFill>
                  <a:schemeClr val="tx1"/>
                </a:solidFill>
                <a:effectLst/>
                <a:latin typeface="+mn-lt"/>
                <a:ea typeface="+mn-ea"/>
                <a:cs typeface="+mn-cs"/>
              </a:rPr>
              <a:t> tables also.</a:t>
            </a:r>
          </a:p>
          <a:p>
            <a:r>
              <a:rPr lang="en-US" sz="1200" kern="1200" dirty="0">
                <a:solidFill>
                  <a:schemeClr val="tx1"/>
                </a:solidFill>
                <a:effectLst/>
                <a:latin typeface="+mn-lt"/>
                <a:ea typeface="+mn-ea"/>
                <a:cs typeface="+mn-cs"/>
              </a:rPr>
              <a:t>All these classifications, besides holding information, can also be used to classify Customers for preferential treatments like interest conditions, tax rules and concessions in charges.</a:t>
            </a:r>
          </a:p>
          <a:p>
            <a:r>
              <a:rPr lang="en-US" sz="1200" b="1" kern="1200" dirty="0">
                <a:solidFill>
                  <a:schemeClr val="tx1"/>
                </a:solidFill>
                <a:effectLst/>
                <a:latin typeface="+mn-lt"/>
                <a:ea typeface="+mn-ea"/>
                <a:cs typeface="+mn-cs"/>
              </a:rPr>
              <a:t>DEPT.ACCT.OFFICER</a:t>
            </a:r>
            <a:r>
              <a:rPr lang="en-US" sz="1200" kern="1200" dirty="0">
                <a:solidFill>
                  <a:schemeClr val="tx1"/>
                </a:solidFill>
                <a:effectLst/>
                <a:latin typeface="+mn-lt"/>
                <a:ea typeface="+mn-ea"/>
                <a:cs typeface="+mn-cs"/>
              </a:rPr>
              <a:t> table contains the Departmental hierarchy in a Bank. It can go down up to</a:t>
            </a:r>
          </a:p>
          <a:p>
            <a:r>
              <a:rPr lang="en-US" sz="1200" kern="1200" dirty="0">
                <a:solidFill>
                  <a:schemeClr val="tx1"/>
                </a:solidFill>
                <a:effectLst/>
                <a:latin typeface="+mn-lt"/>
                <a:ea typeface="+mn-ea"/>
                <a:cs typeface="+mn-cs"/>
              </a:rPr>
              <a:t>naming all the Staff individually or stop at Department level. In a Customer record, the value indicates</a:t>
            </a:r>
          </a:p>
          <a:p>
            <a:r>
              <a:rPr lang="en-US" sz="1200" kern="1200" dirty="0">
                <a:solidFill>
                  <a:schemeClr val="tx1"/>
                </a:solidFill>
                <a:effectLst/>
                <a:latin typeface="+mn-lt"/>
                <a:ea typeface="+mn-ea"/>
                <a:cs typeface="+mn-cs"/>
              </a:rPr>
              <a:t>the Relationship manager. Whenever there is a business dealing, then the Value from Customer record is defaulted, unless otherwise </a:t>
            </a:r>
            <a:r>
              <a:rPr lang="en-US" sz="1200" kern="1200" dirty="0" err="1">
                <a:solidFill>
                  <a:schemeClr val="tx1"/>
                </a:solidFill>
                <a:effectLst/>
                <a:latin typeface="+mn-lt"/>
                <a:ea typeface="+mn-ea"/>
                <a:cs typeface="+mn-cs"/>
              </a:rPr>
              <a:t>organised</a:t>
            </a:r>
            <a:r>
              <a:rPr lang="en-US" sz="1200" kern="1200" dirty="0">
                <a:solidFill>
                  <a:schemeClr val="tx1"/>
                </a:solidFill>
                <a:effectLst/>
                <a:latin typeface="+mn-lt"/>
                <a:ea typeface="+mn-ea"/>
                <a:cs typeface="+mn-cs"/>
              </a:rPr>
              <a:t>. This also appears in all accounting entries so  that Departmental Assets and Liabilities or Profits could be measured.</a:t>
            </a:r>
          </a:p>
          <a:p>
            <a:pPr eaLnBrk="1" hangingPunct="1">
              <a:lnSpc>
                <a:spcPct val="90000"/>
              </a:lnSpc>
            </a:pPr>
            <a:endParaRPr lang="en-US" sz="1200"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48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FUNCTION : List of valid functions that the user can use in the company. Type ALL to give access to all the functions. When the record is committed it will display the values A 2 B C D E F H I L P R S V automatically. The Q function does not appear by default. Q stands for Audit Review. </a:t>
            </a:r>
          </a:p>
          <a:p>
            <a:r>
              <a:rPr lang="en-US" altLang="en-US" dirty="0">
                <a:latin typeface="Arial" panose="020B0604020202020204" pitchFamily="34" charset="0"/>
              </a:rPr>
              <a:t>‘A’ is a function which allows the user to authorize a record.</a:t>
            </a:r>
          </a:p>
          <a:p>
            <a:endParaRPr lang="en-US" altLang="en-US" dirty="0">
              <a:latin typeface="Arial" panose="020B0604020202020204" pitchFamily="34" charset="0"/>
            </a:endParaRPr>
          </a:p>
          <a:p>
            <a:r>
              <a:rPr lang="en-US" altLang="en-US" dirty="0">
                <a:latin typeface="Arial" panose="020B0604020202020204" pitchFamily="34" charset="0"/>
              </a:rPr>
              <a:t>For a User to authorize a record in INA2 Status, a value of 2 needs to be set in the FUNCTION field of their USER profile. </a:t>
            </a:r>
          </a:p>
          <a:p>
            <a:endParaRPr lang="en-US" altLang="en-US" dirty="0">
              <a:latin typeface="Arial" panose="020B0604020202020204" pitchFamily="34" charset="0"/>
            </a:endParaRPr>
          </a:p>
          <a:p>
            <a:r>
              <a:rPr lang="en-US" altLang="en-US" dirty="0">
                <a:latin typeface="Arial" panose="020B0604020202020204" pitchFamily="34" charset="0"/>
              </a:rPr>
              <a:t>‘C’ is a function which allows the user to copy a record.</a:t>
            </a:r>
          </a:p>
          <a:p>
            <a:r>
              <a:rPr lang="en-US" altLang="en-US" dirty="0">
                <a:latin typeface="Arial" panose="020B0604020202020204" pitchFamily="34" charset="0"/>
              </a:rPr>
              <a:t>‘D’ is a function which allows the user to delete a record which is not yet authorized. A live record cannot be deleted.</a:t>
            </a:r>
          </a:p>
          <a:p>
            <a:r>
              <a:rPr lang="en-US" altLang="en-US" dirty="0">
                <a:latin typeface="Arial" panose="020B0604020202020204" pitchFamily="34" charset="0"/>
              </a:rPr>
              <a:t>‘E’ function allows the user to list the unauthorized records.</a:t>
            </a:r>
          </a:p>
          <a:p>
            <a:r>
              <a:rPr lang="en-US" altLang="en-US" dirty="0">
                <a:latin typeface="Arial" panose="020B0604020202020204" pitchFamily="34" charset="0"/>
              </a:rPr>
              <a:t>‘H’ function is used to move a record from history to live file.</a:t>
            </a:r>
          </a:p>
          <a:p>
            <a:r>
              <a:rPr lang="en-US" altLang="en-US" dirty="0">
                <a:latin typeface="Arial" panose="020B0604020202020204" pitchFamily="34" charset="0"/>
              </a:rPr>
              <a:t>‘I’ function allows the user to input a record in an application.</a:t>
            </a:r>
          </a:p>
          <a:p>
            <a:r>
              <a:rPr lang="en-US" altLang="en-US" dirty="0">
                <a:latin typeface="Arial" panose="020B0604020202020204" pitchFamily="34" charset="0"/>
              </a:rPr>
              <a:t>‘L’ function is used to list live records</a:t>
            </a:r>
          </a:p>
          <a:p>
            <a:r>
              <a:rPr lang="en-US" altLang="en-US" dirty="0">
                <a:latin typeface="Arial" panose="020B0604020202020204" pitchFamily="34" charset="0"/>
              </a:rPr>
              <a:t>‘P’ is used for printing</a:t>
            </a:r>
          </a:p>
          <a:p>
            <a:r>
              <a:rPr lang="en-US" altLang="en-US" dirty="0">
                <a:latin typeface="Arial" panose="020B0604020202020204" pitchFamily="34" charset="0"/>
              </a:rPr>
              <a:t>‘R’ is used to reverse a record which is no longer used.</a:t>
            </a:r>
          </a:p>
          <a:p>
            <a:r>
              <a:rPr lang="en-US" altLang="en-US" dirty="0">
                <a:latin typeface="Arial" panose="020B0604020202020204" pitchFamily="34" charset="0"/>
              </a:rPr>
              <a:t>‘S’ allows user to only view the records.</a:t>
            </a:r>
          </a:p>
          <a:p>
            <a:r>
              <a:rPr lang="en-US" altLang="en-US" dirty="0">
                <a:latin typeface="Arial" panose="020B0604020202020204" pitchFamily="34" charset="0"/>
              </a:rPr>
              <a:t>‘V’ is a special function which is supported only by some applications in T24. It is used to produce some extra information and also performs some extra actions. V function is known as verify function</a:t>
            </a:r>
          </a:p>
          <a:p>
            <a:endParaRPr lang="en-US"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35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342900" indent="-342900">
              <a:buSzPct val="130000"/>
              <a:buFont typeface="Wingdings" pitchFamily="2" charset="2"/>
              <a:buChar char="§"/>
              <a:defRPr/>
            </a:pPr>
            <a:r>
              <a:rPr lang="en-US" dirty="0"/>
              <a:t>Financial  transactions , need version control </a:t>
            </a:r>
          </a:p>
          <a:p>
            <a:pPr marL="342900" indent="-342900">
              <a:buSzPct val="130000"/>
              <a:buFont typeface="Wingdings" pitchFamily="2" charset="2"/>
              <a:buChar char="§"/>
              <a:defRPr/>
            </a:pPr>
            <a:r>
              <a:rPr lang="en-US" dirty="0"/>
              <a:t>We need to store the changes made in every record</a:t>
            </a:r>
          </a:p>
          <a:p>
            <a:pPr marL="342900" indent="-342900">
              <a:buSzPct val="130000"/>
              <a:buFont typeface="Wingdings" pitchFamily="2" charset="2"/>
              <a:buChar char="§"/>
              <a:defRPr/>
            </a:pPr>
            <a:r>
              <a:rPr lang="en-US" dirty="0"/>
              <a:t>In T24, the current authorized version of a transaction is kept  in the live file  and older versions are maintained in a history file</a:t>
            </a:r>
          </a:p>
          <a:p>
            <a:pPr marL="342900" indent="-342900">
              <a:buSzPct val="130000"/>
              <a:buFont typeface="Wingdings" pitchFamily="2" charset="2"/>
              <a:buChar char="§"/>
              <a:defRPr/>
            </a:pPr>
            <a:r>
              <a:rPr lang="en-US" dirty="0"/>
              <a:t>The reason for having separate history files is that over a period - this information can be archived</a:t>
            </a:r>
            <a:endParaRPr lang="en-GB"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98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When a record is commited or authorised, T24 updates the following audit fields. They are no input fields attached at the end of every record across applications.</a:t>
            </a:r>
          </a:p>
          <a:p>
            <a:endParaRPr lang="en-US" altLang="en-US" dirty="0">
              <a:latin typeface="Arial" panose="020B0604020202020204" pitchFamily="34" charset="0"/>
            </a:endParaRPr>
          </a:p>
          <a:p>
            <a:r>
              <a:rPr lang="en-US" altLang="en-US" dirty="0">
                <a:latin typeface="Arial" panose="020B0604020202020204" pitchFamily="34" charset="0"/>
              </a:rPr>
              <a:t>RECORD STATUS: Holds the status of the record. Possible values are INAU, IHLD, INAO, etc.,. If the record is in live file, then there is no entry in this field.</a:t>
            </a:r>
          </a:p>
          <a:p>
            <a:r>
              <a:rPr lang="en-US" altLang="en-US" dirty="0">
                <a:latin typeface="Arial" panose="020B0604020202020204" pitchFamily="34" charset="0"/>
              </a:rPr>
              <a:t>CURR NO. : Holds the number of times the record was edited.</a:t>
            </a:r>
          </a:p>
          <a:p>
            <a:r>
              <a:rPr lang="en-US" altLang="en-US" dirty="0">
                <a:latin typeface="Arial" panose="020B0604020202020204" pitchFamily="34" charset="0"/>
              </a:rPr>
              <a:t>INPUTTER : Holds the ID of the user who has inputted the record.</a:t>
            </a:r>
          </a:p>
          <a:p>
            <a:r>
              <a:rPr lang="en-US" altLang="en-US" dirty="0">
                <a:latin typeface="Arial" panose="020B0604020202020204" pitchFamily="34" charset="0"/>
              </a:rPr>
              <a:t>DATE TIME : Holds the date and time when the record was last edited</a:t>
            </a:r>
          </a:p>
          <a:p>
            <a:r>
              <a:rPr lang="en-US" altLang="en-US" dirty="0">
                <a:latin typeface="Arial" panose="020B0604020202020204" pitchFamily="34" charset="0"/>
              </a:rPr>
              <a:t>AUTHORISER : Holds the ID of the user who has authorized the record.</a:t>
            </a:r>
          </a:p>
          <a:p>
            <a:r>
              <a:rPr lang="en-US" altLang="en-US" dirty="0">
                <a:latin typeface="Arial" panose="020B0604020202020204" pitchFamily="34" charset="0"/>
              </a:rPr>
              <a:t>CO CODE : Defaults based on current company logged into</a:t>
            </a:r>
          </a:p>
          <a:p>
            <a:r>
              <a:rPr lang="en-US" altLang="en-US" dirty="0">
                <a:latin typeface="Arial" panose="020B0604020202020204" pitchFamily="34" charset="0"/>
              </a:rPr>
              <a:t>DEPT CODE : Defaults to the user’s department code</a:t>
            </a:r>
          </a:p>
          <a:p>
            <a:endParaRPr lang="en-US" altLang="en-US" dirty="0">
              <a:latin typeface="Arial" panose="020B0604020202020204" pitchFamily="34" charset="0"/>
            </a:endParaRPr>
          </a:p>
          <a:p>
            <a:r>
              <a:rPr lang="en-US" altLang="en-US" dirty="0">
                <a:latin typeface="Arial" panose="020B0604020202020204" pitchFamily="34" charset="0"/>
              </a:rPr>
              <a:t>The two fields below are populated only when a record is audited (Q function)</a:t>
            </a:r>
          </a:p>
          <a:p>
            <a:r>
              <a:rPr lang="en-US" altLang="en-US" dirty="0">
                <a:latin typeface="Arial" panose="020B0604020202020204" pitchFamily="34" charset="0"/>
              </a:rPr>
              <a:t>AUDITOR CODE : Holds the code of the auditor who has reviewed the record.</a:t>
            </a:r>
          </a:p>
          <a:p>
            <a:r>
              <a:rPr lang="en-US" altLang="en-US" dirty="0">
                <a:latin typeface="Arial" panose="020B0604020202020204" pitchFamily="34" charset="0"/>
              </a:rPr>
              <a:t>AUDIT DATE TIME : Holds the audit date and time.</a:t>
            </a:r>
            <a:endParaRPr lang="en-GB"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772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When a record is commited or authorised, T24 updates the following audit fields. They are no input fields attached at the end of every record across applications.</a:t>
            </a:r>
          </a:p>
          <a:p>
            <a:endParaRPr lang="en-US" altLang="en-US" dirty="0">
              <a:latin typeface="Arial" panose="020B0604020202020204" pitchFamily="34" charset="0"/>
            </a:endParaRPr>
          </a:p>
          <a:p>
            <a:r>
              <a:rPr lang="en-US" altLang="en-US" dirty="0">
                <a:latin typeface="Arial" panose="020B0604020202020204" pitchFamily="34" charset="0"/>
              </a:rPr>
              <a:t>RECORD STATUS: Holds the status of the record. Possible values are INAU, IHLD, INAO, etc.,. If the record is in live file, then there is no entry in this field.</a:t>
            </a:r>
          </a:p>
          <a:p>
            <a:r>
              <a:rPr lang="en-US" altLang="en-US" dirty="0">
                <a:latin typeface="Arial" panose="020B0604020202020204" pitchFamily="34" charset="0"/>
              </a:rPr>
              <a:t>CURR NO. : Holds the number of times the record was edited.</a:t>
            </a:r>
          </a:p>
          <a:p>
            <a:r>
              <a:rPr lang="en-US" altLang="en-US" dirty="0">
                <a:latin typeface="Arial" panose="020B0604020202020204" pitchFamily="34" charset="0"/>
              </a:rPr>
              <a:t>INPUTTER : Holds the ID of the user who has inputted the record.</a:t>
            </a:r>
          </a:p>
          <a:p>
            <a:r>
              <a:rPr lang="en-US" altLang="en-US" dirty="0">
                <a:latin typeface="Arial" panose="020B0604020202020204" pitchFamily="34" charset="0"/>
              </a:rPr>
              <a:t>DATE TIME : Holds the date and time when the record was last edited</a:t>
            </a:r>
          </a:p>
          <a:p>
            <a:r>
              <a:rPr lang="en-US" altLang="en-US" dirty="0">
                <a:latin typeface="Arial" panose="020B0604020202020204" pitchFamily="34" charset="0"/>
              </a:rPr>
              <a:t>AUTHORISER : Holds the ID of the user who has authorized the record.</a:t>
            </a:r>
          </a:p>
          <a:p>
            <a:r>
              <a:rPr lang="en-US" altLang="en-US" dirty="0">
                <a:latin typeface="Arial" panose="020B0604020202020204" pitchFamily="34" charset="0"/>
              </a:rPr>
              <a:t>CO CODE : Defaults based on current company logged into</a:t>
            </a:r>
          </a:p>
          <a:p>
            <a:r>
              <a:rPr lang="en-US" altLang="en-US" dirty="0">
                <a:latin typeface="Arial" panose="020B0604020202020204" pitchFamily="34" charset="0"/>
              </a:rPr>
              <a:t>DEPT CODE : Defaults to the user’s department code</a:t>
            </a:r>
          </a:p>
          <a:p>
            <a:endParaRPr lang="en-US" altLang="en-US" dirty="0">
              <a:latin typeface="Arial" panose="020B0604020202020204" pitchFamily="34" charset="0"/>
            </a:endParaRPr>
          </a:p>
          <a:p>
            <a:r>
              <a:rPr lang="en-US" altLang="en-US" dirty="0">
                <a:latin typeface="Arial" panose="020B0604020202020204" pitchFamily="34" charset="0"/>
              </a:rPr>
              <a:t>The two fields below are populated only when a record is audited (Q function)</a:t>
            </a:r>
          </a:p>
          <a:p>
            <a:r>
              <a:rPr lang="en-US" altLang="en-US" dirty="0">
                <a:latin typeface="Arial" panose="020B0604020202020204" pitchFamily="34" charset="0"/>
              </a:rPr>
              <a:t>AUDITOR CODE : Holds the code of the auditor who has reviewed the record.</a:t>
            </a:r>
          </a:p>
          <a:p>
            <a:r>
              <a:rPr lang="en-US" altLang="en-US" dirty="0">
                <a:latin typeface="Arial" panose="020B0604020202020204" pitchFamily="34" charset="0"/>
              </a:rPr>
              <a:t>AUDIT DATE TIME : Holds the audit date and time.</a:t>
            </a:r>
            <a:endParaRPr lang="en-GB"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7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pPr>
            <a:r>
              <a:rPr lang="en-US" altLang="en-US" dirty="0">
                <a:latin typeface="Arial" panose="020B0604020202020204" pitchFamily="34" charset="0"/>
              </a:rPr>
              <a:t>Data which is entered into T24 applications are stored in Files at database level.</a:t>
            </a:r>
          </a:p>
          <a:p>
            <a:pPr>
              <a:lnSpc>
                <a:spcPct val="90000"/>
              </a:lnSpc>
            </a:pPr>
            <a:r>
              <a:rPr lang="en-US" altLang="en-US" dirty="0">
                <a:latin typeface="Arial" panose="020B0604020202020204" pitchFamily="34" charset="0"/>
              </a:rPr>
              <a:t>1. At database level these files are broadly classified into three different categories. They are Live files, Unauthorized files and History files.</a:t>
            </a:r>
          </a:p>
          <a:p>
            <a:pPr>
              <a:lnSpc>
                <a:spcPct val="90000"/>
              </a:lnSpc>
            </a:pPr>
            <a:r>
              <a:rPr lang="en-US" altLang="en-US" dirty="0">
                <a:latin typeface="Arial" panose="020B0604020202020204" pitchFamily="34" charset="0"/>
              </a:rPr>
              <a:t>1.1 Live files store only authorized records. There will be no Record Status for records in Live files.</a:t>
            </a:r>
          </a:p>
          <a:p>
            <a:pPr>
              <a:lnSpc>
                <a:spcPct val="150000"/>
              </a:lnSpc>
            </a:pPr>
            <a:r>
              <a:rPr lang="en-US" altLang="en-US" dirty="0">
                <a:latin typeface="Arial" panose="020B0604020202020204" pitchFamily="34" charset="0"/>
              </a:rPr>
              <a:t>1.2 Unauthorized files ($NAU) store unauthorized records. There are various Record Statuses that can be associated with records in Unauthorized Files. The Record Statuses are: INAU, INAO, INA2, RNAU, RNA2, RNAO, HNAU, IHLD</a:t>
            </a:r>
          </a:p>
          <a:p>
            <a:pPr>
              <a:lnSpc>
                <a:spcPct val="90000"/>
              </a:lnSpc>
            </a:pPr>
            <a:endParaRPr lang="en-US" altLang="en-US" dirty="0">
              <a:latin typeface="Arial" panose="020B0604020202020204" pitchFamily="34" charset="0"/>
            </a:endParaRPr>
          </a:p>
          <a:p>
            <a:pPr>
              <a:lnSpc>
                <a:spcPct val="90000"/>
              </a:lnSpc>
            </a:pPr>
            <a:r>
              <a:rPr lang="en-US" altLang="en-US" dirty="0">
                <a:latin typeface="Arial" panose="020B0604020202020204" pitchFamily="34" charset="0"/>
              </a:rPr>
              <a:t>1.3 History files ($HIS) store old copies of authorized records. When an authorized record is edited and the changes authorized, the latest version of the record is stored in the Live file and the old version is moved to the History file. If an authorized record is reversed and the reversal authorized, that record too moves from the Live file to the History file. The Record Status of a reversed record is REVE.</a:t>
            </a:r>
          </a:p>
          <a:p>
            <a:pPr>
              <a:lnSpc>
                <a:spcPct val="90000"/>
              </a:lnSpc>
            </a:pPr>
            <a:r>
              <a:rPr lang="en-US" altLang="en-US" dirty="0">
                <a:latin typeface="Arial" panose="020B0604020202020204" pitchFamily="34" charset="0"/>
              </a:rPr>
              <a:t>Format of the record ID is : &lt;Record ID&gt;;&lt;Sequence Number&gt;</a:t>
            </a:r>
          </a:p>
          <a:p>
            <a:pPr>
              <a:lnSpc>
                <a:spcPct val="90000"/>
              </a:lnSpc>
            </a:pPr>
            <a:r>
              <a:rPr lang="en-US" altLang="en-US" dirty="0">
                <a:latin typeface="Arial" panose="020B0604020202020204" pitchFamily="34" charset="0"/>
              </a:rPr>
              <a:t>For Example : 100297;4 </a:t>
            </a:r>
          </a:p>
          <a:p>
            <a:pPr>
              <a:lnSpc>
                <a:spcPct val="90000"/>
              </a:lnSpc>
            </a:pPr>
            <a:r>
              <a:rPr lang="en-US" altLang="en-US" dirty="0">
                <a:latin typeface="Arial" panose="020B0604020202020204" pitchFamily="34" charset="0"/>
              </a:rPr>
              <a:t>                     100724;3</a:t>
            </a:r>
          </a:p>
          <a:p>
            <a:pPr>
              <a:lnSpc>
                <a:spcPct val="90000"/>
              </a:lnSpc>
            </a:pPr>
            <a:r>
              <a:rPr lang="en-US" altLang="en-US" dirty="0">
                <a:latin typeface="Arial" panose="020B0604020202020204" pitchFamily="34" charset="0"/>
              </a:rPr>
              <a:t>The History file can store any number of amendments of a particular record.</a:t>
            </a:r>
          </a:p>
          <a:p>
            <a:pPr>
              <a:lnSpc>
                <a:spcPct val="90000"/>
              </a:lnSpc>
            </a:pPr>
            <a:endParaRPr lang="en-US" altLang="en-US" dirty="0">
              <a:latin typeface="Arial" panose="020B0604020202020204" pitchFamily="34" charset="0"/>
            </a:endParaRPr>
          </a:p>
          <a:p>
            <a:pPr>
              <a:lnSpc>
                <a:spcPct val="90000"/>
              </a:lnSpc>
            </a:pPr>
            <a:r>
              <a:rPr lang="en-US" altLang="en-US" dirty="0">
                <a:latin typeface="Arial" panose="020B0604020202020204" pitchFamily="34" charset="0"/>
              </a:rPr>
              <a:t>2. Applications that have a financial impact have  all the three types of files.</a:t>
            </a:r>
          </a:p>
          <a:p>
            <a:pPr>
              <a:lnSpc>
                <a:spcPct val="90000"/>
              </a:lnSpc>
            </a:pPr>
            <a:r>
              <a:rPr lang="en-US" altLang="en-US" dirty="0">
                <a:latin typeface="Arial" panose="020B0604020202020204" pitchFamily="34" charset="0"/>
              </a:rPr>
              <a:t> Most of the T24 applications have all the 3 types of files at database level.</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33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T24 application records might have different status at different points in their life cycle.  For this purpose, T24 applications have multiple files at database level to store these records based on their statuses.</a:t>
            </a:r>
          </a:p>
          <a:p>
            <a:endParaRPr lang="en-US" altLang="en-US" dirty="0">
              <a:latin typeface="Arial" panose="020B0604020202020204" pitchFamily="34" charset="0"/>
            </a:endParaRPr>
          </a:p>
          <a:p>
            <a:r>
              <a:rPr lang="en-US" altLang="en-US" dirty="0">
                <a:latin typeface="Arial" panose="020B0604020202020204" pitchFamily="34" charset="0"/>
              </a:rPr>
              <a:t>When you input and commit a record in the CUSTOMER application, the record is stored in the unauthorized file CUSTOMER$NAU.</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98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7185AFAD-2D10-4462-A96C-D152F768FAA5}"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D0577D83-3221-4B8C-85EF-020713DD645F}"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69F4712A-6548-4E08-BAAF-94154FF6A540}"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35157FA2-1AC8-41CA-87AA-73E11C2313DE}"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C30605B5-F48F-4AAB-8BA2-09765F464C08}"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EC3669D2-9407-4437-BC5E-01FA39394175}"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2D8E09DA-CF92-4DCB-B187-1D175BD1D681}" type="datetime1">
              <a:rPr lang="ru-RU" smtClean="0"/>
              <a:t>08.10.2021</a:t>
            </a:fld>
            <a:endParaRPr lang="ru-RU"/>
          </a:p>
        </p:txBody>
      </p:sp>
      <p:sp>
        <p:nvSpPr>
          <p:cNvPr id="8" name="Нижний колонтитул 7"/>
          <p:cNvSpPr>
            <a:spLocks noGrp="1"/>
          </p:cNvSpPr>
          <p:nvPr>
            <p:ph type="ftr" sz="quarter" idx="11"/>
          </p:nvPr>
        </p:nvSpPr>
        <p:spPr/>
        <p:txBody>
          <a:bodyPr/>
          <a:lstStyle/>
          <a:p>
            <a:r>
              <a:rPr lang="ru-RU"/>
              <a:t>2</a:t>
            </a:r>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892CFF50-FD15-4994-9F2A-1F61D48F68E3}" type="datetime1">
              <a:rPr lang="ru-RU" smtClean="0"/>
              <a:t>08.10.2021</a:t>
            </a:fld>
            <a:endParaRPr lang="ru-RU"/>
          </a:p>
        </p:txBody>
      </p:sp>
      <p:sp>
        <p:nvSpPr>
          <p:cNvPr id="4" name="Нижний колонтитул 3"/>
          <p:cNvSpPr>
            <a:spLocks noGrp="1"/>
          </p:cNvSpPr>
          <p:nvPr>
            <p:ph type="ftr" sz="quarter" idx="11"/>
          </p:nvPr>
        </p:nvSpPr>
        <p:spPr/>
        <p:txBody>
          <a:bodyPr/>
          <a:lstStyle/>
          <a:p>
            <a:r>
              <a:rPr lang="ru-RU"/>
              <a:t>2</a:t>
            </a:r>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D2098FDD-89EF-48C4-AD2B-D4B424B0178F}" type="datetime1">
              <a:rPr lang="ru-RU" smtClean="0"/>
              <a:t>08.10.2021</a:t>
            </a:fld>
            <a:endParaRPr lang="ru-RU"/>
          </a:p>
        </p:txBody>
      </p:sp>
      <p:sp>
        <p:nvSpPr>
          <p:cNvPr id="3" name="Нижний колонтитул 2"/>
          <p:cNvSpPr>
            <a:spLocks noGrp="1"/>
          </p:cNvSpPr>
          <p:nvPr>
            <p:ph type="ftr" sz="quarter" idx="11"/>
          </p:nvPr>
        </p:nvSpPr>
        <p:spPr/>
        <p:txBody>
          <a:bodyPr/>
          <a:lstStyle/>
          <a:p>
            <a:r>
              <a:rPr lang="ru-RU"/>
              <a:t>2</a:t>
            </a:r>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25D929A9-B225-4F6A-B10F-5FCA303EAFD8}"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042AFD91-2A6F-40FD-97A9-6432D117D097}"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13AA65A-0EF9-49A7-B379-7610E97952CC}" type="datetime1">
              <a:rPr lang="ru-RU" smtClean="0"/>
              <a:t>08.10.2021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2</a:t>
            </a:r>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25.wmf"/></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25.wmf"/></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25.wmf"/></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foranx.b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a:t>
            </a:r>
            <a:r>
              <a:rPr lang="ru-RU" sz="2400" dirty="0">
                <a:solidFill>
                  <a:schemeClr val="bg1"/>
                </a:solidFill>
                <a:latin typeface="Tahoma"/>
                <a:cs typeface="Tahoma"/>
              </a:rPr>
              <a:t>3</a:t>
            </a:r>
            <a:r>
              <a:rPr lang="en-US" sz="2400" dirty="0">
                <a:solidFill>
                  <a:schemeClr val="bg1"/>
                </a:solidFill>
                <a:latin typeface="Tahoma"/>
                <a:cs typeface="Tahoma"/>
              </a:rPr>
              <a:t>. </a:t>
            </a:r>
            <a:r>
              <a:rPr lang="ru-RU" sz="2400" dirty="0">
                <a:solidFill>
                  <a:schemeClr val="bg1"/>
                </a:solidFill>
                <a:latin typeface="Tahoma"/>
                <a:cs typeface="Tahoma"/>
              </a:rPr>
              <a:t>Т</a:t>
            </a:r>
            <a:r>
              <a:rPr lang="en-US" sz="2400" dirty="0">
                <a:solidFill>
                  <a:schemeClr val="bg1"/>
                </a:solidFill>
                <a:latin typeface="Tahoma"/>
                <a:cs typeface="Tahoma"/>
              </a:rPr>
              <a:t>24 Application Structure and Core Tables</a:t>
            </a:r>
            <a:endParaRPr lang="ru-RU" sz="2400" dirty="0">
              <a:solidFill>
                <a:schemeClr val="bg1"/>
              </a:solidFill>
              <a:latin typeface="Tahoma"/>
              <a:cs typeface="Tahoma"/>
            </a:endParaRP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dirty="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21</a:t>
            </a:r>
            <a:endParaRPr lang="ru-RU" sz="1400" dirty="0">
              <a:solidFill>
                <a:srgbClr val="FFFFFF"/>
              </a:solidFill>
              <a:latin typeface="Tahoma"/>
              <a:cs typeface="Tahoma"/>
            </a:endParaRPr>
          </a:p>
        </p:txBody>
      </p:sp>
      <p:pic>
        <p:nvPicPr>
          <p:cNvPr id="5" name="Изображение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dirty="0">
                <a:solidFill>
                  <a:schemeClr val="bg1"/>
                </a:solidFill>
                <a:latin typeface="Tahoma"/>
                <a:cs typeface="Tahoma"/>
              </a:rPr>
              <a:t>Transact (T24) Functional 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Status of a Record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485928" y="540969"/>
            <a:ext cx="6804837" cy="3262432"/>
          </a:xfrm>
          <a:prstGeom prst="rect">
            <a:avLst/>
          </a:prstGeom>
        </p:spPr>
        <p:txBody>
          <a:bodyPr wrap="square">
            <a:spAutoFit/>
          </a:bodyPr>
          <a:lstStyle/>
          <a:p>
            <a:pPr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We know that a record passes through many stages – Unauthorized, Live, Authorized, History and many more</a:t>
            </a:r>
          </a:p>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The status of a record is found using the field –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RECORD.STATUS</a:t>
            </a:r>
          </a:p>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For a live record, this field does not have a value</a:t>
            </a:r>
          </a:p>
          <a:p>
            <a:pPr lvl="0"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Live records cannot be deleted. They can be reversed</a:t>
            </a: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The possible statuses a record can have are:</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Rectangle 4">
            <a:extLst>
              <a:ext uri="{FF2B5EF4-FFF2-40B4-BE49-F238E27FC236}">
                <a16:creationId xmlns:a16="http://schemas.microsoft.com/office/drawing/2014/main" id="{B339A059-5F4A-472F-AB19-17C8E6581FB8}"/>
              </a:ext>
            </a:extLst>
          </p:cNvPr>
          <p:cNvSpPr/>
          <p:nvPr/>
        </p:nvSpPr>
        <p:spPr>
          <a:xfrm>
            <a:off x="2196661" y="2461082"/>
            <a:ext cx="3823139" cy="2469357"/>
          </a:xfrm>
          <a:prstGeom prst="rect">
            <a:avLst/>
          </a:prstGeom>
          <a:solidFill>
            <a:srgbClr val="00529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r>
              <a:rPr lang="en-US" sz="1200" dirty="0"/>
              <a:t>INAU 	– 	Input Not Authorized</a:t>
            </a:r>
          </a:p>
          <a:p>
            <a:pPr>
              <a:lnSpc>
                <a:spcPct val="150000"/>
              </a:lnSpc>
              <a:defRPr/>
            </a:pPr>
            <a:r>
              <a:rPr lang="en-US" sz="1200" dirty="0"/>
              <a:t>INAO 	– 	Input Not Authorized due to Overrides</a:t>
            </a:r>
          </a:p>
          <a:p>
            <a:pPr>
              <a:lnSpc>
                <a:spcPct val="150000"/>
              </a:lnSpc>
              <a:defRPr/>
            </a:pPr>
            <a:r>
              <a:rPr lang="en-US" sz="1200" dirty="0"/>
              <a:t>INA2 	– 	Input requires Second Authorizer</a:t>
            </a:r>
          </a:p>
          <a:p>
            <a:pPr>
              <a:lnSpc>
                <a:spcPct val="150000"/>
              </a:lnSpc>
              <a:defRPr/>
            </a:pPr>
            <a:r>
              <a:rPr lang="en-US" sz="1200" dirty="0"/>
              <a:t>RNAU 	– 	Reversal Not Authorized</a:t>
            </a:r>
          </a:p>
          <a:p>
            <a:pPr>
              <a:lnSpc>
                <a:spcPct val="150000"/>
              </a:lnSpc>
              <a:defRPr/>
            </a:pPr>
            <a:r>
              <a:rPr lang="en-US" sz="1200" dirty="0"/>
              <a:t>RNA2 	– 	Reversal requires second Authorizer</a:t>
            </a:r>
          </a:p>
          <a:p>
            <a:pPr>
              <a:lnSpc>
                <a:spcPct val="150000"/>
              </a:lnSpc>
              <a:defRPr/>
            </a:pPr>
            <a:r>
              <a:rPr lang="en-US" sz="1200" dirty="0"/>
              <a:t>RNAO 	– 	Reversal Not Authorized due to Overrides</a:t>
            </a:r>
          </a:p>
          <a:p>
            <a:pPr>
              <a:lnSpc>
                <a:spcPct val="150000"/>
              </a:lnSpc>
              <a:defRPr/>
            </a:pPr>
            <a:r>
              <a:rPr lang="en-US" sz="1200" dirty="0"/>
              <a:t>HNAU 	– 	History Restore Not Authorized</a:t>
            </a:r>
          </a:p>
          <a:p>
            <a:pPr>
              <a:lnSpc>
                <a:spcPct val="150000"/>
              </a:lnSpc>
              <a:defRPr/>
            </a:pPr>
            <a:r>
              <a:rPr lang="en-US" sz="1200" dirty="0"/>
              <a:t>IHLD 	– 	Input on HOLD</a:t>
            </a:r>
          </a:p>
          <a:p>
            <a:pPr>
              <a:lnSpc>
                <a:spcPct val="150000"/>
              </a:lnSpc>
              <a:defRPr/>
            </a:pPr>
            <a:r>
              <a:rPr lang="en-US" sz="1200" dirty="0"/>
              <a:t>REVE         -       Reversed</a:t>
            </a:r>
            <a:endParaRPr lang="en-GB" sz="1200" dirty="0"/>
          </a:p>
        </p:txBody>
      </p:sp>
      <p:sp>
        <p:nvSpPr>
          <p:cNvPr id="3" name="Номер слайда 2">
            <a:extLst>
              <a:ext uri="{FF2B5EF4-FFF2-40B4-BE49-F238E27FC236}">
                <a16:creationId xmlns:a16="http://schemas.microsoft.com/office/drawing/2014/main" id="{92347712-0396-4E90-BDB2-50F8014E864B}"/>
              </a:ext>
            </a:extLst>
          </p:cNvPr>
          <p:cNvSpPr>
            <a:spLocks noGrp="1"/>
          </p:cNvSpPr>
          <p:nvPr>
            <p:ph type="sldNum" sz="quarter" idx="12"/>
          </p:nvPr>
        </p:nvSpPr>
        <p:spPr/>
        <p:txBody>
          <a:bodyPr/>
          <a:lstStyle/>
          <a:p>
            <a:fld id="{39FC74CF-8B03-5D41-97A3-DD76EB0CCB80}" type="slidenum">
              <a:rPr lang="ru-RU" smtClean="0"/>
              <a:t>10</a:t>
            </a:fld>
            <a:endParaRPr lang="ru-RU"/>
          </a:p>
        </p:txBody>
      </p:sp>
    </p:spTree>
    <p:extLst>
      <p:ext uri="{BB962C8B-B14F-4D97-AF65-F5344CB8AC3E}">
        <p14:creationId xmlns:p14="http://schemas.microsoft.com/office/powerpoint/2010/main" val="3651427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File Suffixes in T24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graphicFrame>
        <p:nvGraphicFramePr>
          <p:cNvPr id="11" name="Table 1">
            <a:extLst>
              <a:ext uri="{FF2B5EF4-FFF2-40B4-BE49-F238E27FC236}">
                <a16:creationId xmlns:a16="http://schemas.microsoft.com/office/drawing/2014/main" id="{5FF0F019-86A8-479B-9FB9-7AF8DE318D46}"/>
              </a:ext>
            </a:extLst>
          </p:cNvPr>
          <p:cNvGraphicFramePr>
            <a:graphicFrameLocks noGrp="1"/>
          </p:cNvGraphicFramePr>
          <p:nvPr>
            <p:extLst>
              <p:ext uri="{D42A27DB-BD31-4B8C-83A1-F6EECF244321}">
                <p14:modId xmlns:p14="http://schemas.microsoft.com/office/powerpoint/2010/main" val="214900096"/>
              </p:ext>
            </p:extLst>
          </p:nvPr>
        </p:nvGraphicFramePr>
        <p:xfrm>
          <a:off x="250536" y="685511"/>
          <a:ext cx="8280401" cy="3950762"/>
        </p:xfrm>
        <a:graphic>
          <a:graphicData uri="http://schemas.openxmlformats.org/drawingml/2006/table">
            <a:tbl>
              <a:tblPr firstRow="1" bandRow="1">
                <a:tableStyleId>{5C22544A-7EE6-4342-B048-85BDC9FD1C3A}</a:tableStyleId>
              </a:tblPr>
              <a:tblGrid>
                <a:gridCol w="1463964">
                  <a:extLst>
                    <a:ext uri="{9D8B030D-6E8A-4147-A177-3AD203B41FA5}">
                      <a16:colId xmlns:a16="http://schemas.microsoft.com/office/drawing/2014/main" val="20000"/>
                    </a:ext>
                  </a:extLst>
                </a:gridCol>
                <a:gridCol w="2568231">
                  <a:extLst>
                    <a:ext uri="{9D8B030D-6E8A-4147-A177-3AD203B41FA5}">
                      <a16:colId xmlns:a16="http://schemas.microsoft.com/office/drawing/2014/main" val="20001"/>
                    </a:ext>
                  </a:extLst>
                </a:gridCol>
                <a:gridCol w="2300949">
                  <a:extLst>
                    <a:ext uri="{9D8B030D-6E8A-4147-A177-3AD203B41FA5}">
                      <a16:colId xmlns:a16="http://schemas.microsoft.com/office/drawing/2014/main" val="20002"/>
                    </a:ext>
                  </a:extLst>
                </a:gridCol>
                <a:gridCol w="1947257">
                  <a:extLst>
                    <a:ext uri="{9D8B030D-6E8A-4147-A177-3AD203B41FA5}">
                      <a16:colId xmlns:a16="http://schemas.microsoft.com/office/drawing/2014/main" val="20003"/>
                    </a:ext>
                  </a:extLst>
                </a:gridCol>
              </a:tblGrid>
              <a:tr h="579256">
                <a:tc>
                  <a:txBody>
                    <a:bodyPr/>
                    <a:lstStyle/>
                    <a:p>
                      <a:r>
                        <a:rPr lang="en-US" sz="1600" dirty="0">
                          <a:solidFill>
                            <a:schemeClr val="tx1"/>
                          </a:solidFill>
                        </a:rPr>
                        <a:t>File</a:t>
                      </a:r>
                      <a:r>
                        <a:rPr lang="en-US" sz="1600" baseline="0" dirty="0">
                          <a:solidFill>
                            <a:schemeClr val="tx1"/>
                          </a:solidFill>
                        </a:rPr>
                        <a:t> Type</a:t>
                      </a:r>
                      <a:endParaRPr lang="en-US" sz="1600" dirty="0">
                        <a:solidFill>
                          <a:schemeClr val="tx1"/>
                        </a:solidFill>
                      </a:endParaRPr>
                    </a:p>
                  </a:txBody>
                  <a:tcPr marL="91434" marR="91434" marT="45731" marB="45731"/>
                </a:tc>
                <a:tc>
                  <a:txBody>
                    <a:bodyPr/>
                    <a:lstStyle/>
                    <a:p>
                      <a:r>
                        <a:rPr lang="en-US" sz="1600" dirty="0">
                          <a:solidFill>
                            <a:schemeClr val="tx1"/>
                          </a:solidFill>
                        </a:rPr>
                        <a:t>Purpose</a:t>
                      </a:r>
                    </a:p>
                  </a:txBody>
                  <a:tcPr marL="91434" marR="91434" marT="45731" marB="45731"/>
                </a:tc>
                <a:tc>
                  <a:txBody>
                    <a:bodyPr/>
                    <a:lstStyle/>
                    <a:p>
                      <a:r>
                        <a:rPr lang="en-US" sz="1600" dirty="0">
                          <a:solidFill>
                            <a:schemeClr val="tx1"/>
                          </a:solidFill>
                        </a:rPr>
                        <a:t>Naming Convention</a:t>
                      </a:r>
                    </a:p>
                  </a:txBody>
                  <a:tcPr marL="91434" marR="91434" marT="45731" marB="45731"/>
                </a:tc>
                <a:tc>
                  <a:txBody>
                    <a:bodyPr/>
                    <a:lstStyle/>
                    <a:p>
                      <a:r>
                        <a:rPr lang="en-US" sz="1600" dirty="0">
                          <a:solidFill>
                            <a:schemeClr val="tx1"/>
                          </a:solidFill>
                        </a:rPr>
                        <a:t>Record</a:t>
                      </a:r>
                      <a:r>
                        <a:rPr lang="en-US" sz="1600" baseline="0" dirty="0">
                          <a:solidFill>
                            <a:schemeClr val="tx1"/>
                          </a:solidFill>
                        </a:rPr>
                        <a:t> Status possible</a:t>
                      </a:r>
                      <a:endParaRPr lang="en-US" sz="1600" dirty="0">
                        <a:solidFill>
                          <a:schemeClr val="tx1"/>
                        </a:solidFill>
                      </a:endParaRPr>
                    </a:p>
                  </a:txBody>
                  <a:tcPr marL="91434" marR="91434" marT="45731" marB="45731"/>
                </a:tc>
                <a:extLst>
                  <a:ext uri="{0D108BD9-81ED-4DB2-BD59-A6C34878D82A}">
                    <a16:rowId xmlns:a16="http://schemas.microsoft.com/office/drawing/2014/main" val="10000"/>
                  </a:ext>
                </a:extLst>
              </a:tr>
              <a:tr h="579256">
                <a:tc>
                  <a:txBody>
                    <a:bodyPr/>
                    <a:lstStyle/>
                    <a:p>
                      <a:r>
                        <a:rPr lang="en-US" sz="1600" b="1" dirty="0">
                          <a:solidFill>
                            <a:schemeClr val="bg1"/>
                          </a:solidFill>
                        </a:rPr>
                        <a:t>Live File</a:t>
                      </a:r>
                    </a:p>
                  </a:txBody>
                  <a:tcPr marL="91434" marR="91434" marT="45731" marB="45731">
                    <a:solidFill>
                      <a:schemeClr val="accent1">
                        <a:shade val="30000"/>
                        <a:satMod val="115000"/>
                      </a:schemeClr>
                    </a:solidFill>
                  </a:tcPr>
                </a:tc>
                <a:tc>
                  <a:txBody>
                    <a:bodyPr/>
                    <a:lstStyle/>
                    <a:p>
                      <a:r>
                        <a:rPr lang="en-US" sz="1600" dirty="0">
                          <a:solidFill>
                            <a:srgbClr val="015294"/>
                          </a:solidFill>
                        </a:rPr>
                        <a:t>Holds only authorized records </a:t>
                      </a:r>
                      <a:endParaRPr lang="en-US" sz="1600" dirty="0">
                        <a:solidFill>
                          <a:schemeClr val="tx1"/>
                        </a:solidFill>
                      </a:endParaRPr>
                    </a:p>
                  </a:txBody>
                  <a:tcPr marL="91434" marR="91434" marT="45731" marB="45731"/>
                </a:tc>
                <a:tc>
                  <a:txBody>
                    <a:bodyPr/>
                    <a:lstStyle/>
                    <a:p>
                      <a:r>
                        <a:rPr lang="en-US" sz="1600" dirty="0">
                          <a:solidFill>
                            <a:schemeClr val="tx1"/>
                          </a:solidFill>
                        </a:rPr>
                        <a:t>&lt;Application</a:t>
                      </a:r>
                      <a:r>
                        <a:rPr lang="en-US" sz="1600" baseline="0" dirty="0">
                          <a:solidFill>
                            <a:schemeClr val="tx1"/>
                          </a:solidFill>
                        </a:rPr>
                        <a:t>Name&gt;</a:t>
                      </a:r>
                      <a:endParaRPr lang="en-US" sz="1600" dirty="0">
                        <a:solidFill>
                          <a:schemeClr val="tx1"/>
                        </a:solidFill>
                      </a:endParaRPr>
                    </a:p>
                  </a:txBody>
                  <a:tcPr marL="91434" marR="91434" marT="45731" marB="45731"/>
                </a:tc>
                <a:tc>
                  <a:txBody>
                    <a:bodyPr/>
                    <a:lstStyle/>
                    <a:p>
                      <a:r>
                        <a:rPr lang="en-US" sz="1600" dirty="0">
                          <a:solidFill>
                            <a:schemeClr val="tx1"/>
                          </a:solidFill>
                        </a:rPr>
                        <a:t>Blank</a:t>
                      </a:r>
                    </a:p>
                  </a:txBody>
                  <a:tcPr marL="91434" marR="91434" marT="45731" marB="45731"/>
                </a:tc>
                <a:extLst>
                  <a:ext uri="{0D108BD9-81ED-4DB2-BD59-A6C34878D82A}">
                    <a16:rowId xmlns:a16="http://schemas.microsoft.com/office/drawing/2014/main" val="10001"/>
                  </a:ext>
                </a:extLst>
              </a:tr>
              <a:tr h="1146286">
                <a:tc>
                  <a:txBody>
                    <a:bodyPr/>
                    <a:lstStyle/>
                    <a:p>
                      <a:r>
                        <a:rPr lang="en-US" sz="1600" b="1" dirty="0">
                          <a:solidFill>
                            <a:schemeClr val="bg1"/>
                          </a:solidFill>
                        </a:rPr>
                        <a:t>Unauthorised File</a:t>
                      </a:r>
                    </a:p>
                  </a:txBody>
                  <a:tcPr marL="91434" marR="91434" marT="45731" marB="45731">
                    <a:solidFill>
                      <a:schemeClr val="accent1">
                        <a:shade val="30000"/>
                        <a:satMod val="115000"/>
                      </a:schemeClr>
                    </a:solidFill>
                  </a:tcPr>
                </a:tc>
                <a:tc>
                  <a:txBody>
                    <a:bodyPr/>
                    <a:lstStyle/>
                    <a:p>
                      <a:r>
                        <a:rPr lang="en-US" sz="1600" dirty="0">
                          <a:solidFill>
                            <a:srgbClr val="015294"/>
                          </a:solidFill>
                        </a:rPr>
                        <a:t>Holds all the unauthorized records</a:t>
                      </a:r>
                      <a:endParaRPr lang="en-US" sz="1600" dirty="0">
                        <a:solidFill>
                          <a:schemeClr val="tx1"/>
                        </a:solidFill>
                      </a:endParaRPr>
                    </a:p>
                  </a:txBody>
                  <a:tcPr marL="91434" marR="91434" marT="45731" marB="45731"/>
                </a:tc>
                <a:tc>
                  <a:txBody>
                    <a:bodyPr/>
                    <a:lstStyle/>
                    <a:p>
                      <a:r>
                        <a:rPr lang="en-US" sz="1600" dirty="0">
                          <a:solidFill>
                            <a:schemeClr val="tx1"/>
                          </a:solidFill>
                        </a:rPr>
                        <a:t>&lt;ApplicationName&gt;$NAU</a:t>
                      </a:r>
                    </a:p>
                  </a:txBody>
                  <a:tcPr marL="91434" marR="91434" marT="45731" marB="4573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INAU, INAO, INA2, RNAU, RNA2, RNAO, HNAU, IHLD</a:t>
                      </a:r>
                    </a:p>
                  </a:txBody>
                  <a:tcPr marL="91434" marR="91434" marT="45731" marB="45731"/>
                </a:tc>
                <a:extLst>
                  <a:ext uri="{0D108BD9-81ED-4DB2-BD59-A6C34878D82A}">
                    <a16:rowId xmlns:a16="http://schemas.microsoft.com/office/drawing/2014/main" val="10002"/>
                  </a:ext>
                </a:extLst>
              </a:tr>
              <a:tr h="815881">
                <a:tc>
                  <a:txBody>
                    <a:bodyPr/>
                    <a:lstStyle/>
                    <a:p>
                      <a:r>
                        <a:rPr lang="en-US" sz="1600" b="1" dirty="0">
                          <a:solidFill>
                            <a:schemeClr val="bg1"/>
                          </a:solidFill>
                        </a:rPr>
                        <a:t>History File</a:t>
                      </a:r>
                    </a:p>
                  </a:txBody>
                  <a:tcPr marL="91434" marR="91434" marT="45731" marB="45731">
                    <a:solidFill>
                      <a:schemeClr val="accent1">
                        <a:shade val="30000"/>
                        <a:satMod val="115000"/>
                      </a:schemeClr>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15294"/>
                          </a:solidFill>
                        </a:rPr>
                        <a:t>Holds old copies of modified authorized records</a:t>
                      </a:r>
                    </a:p>
                    <a:p>
                      <a:endParaRPr lang="en-US" sz="1600" dirty="0">
                        <a:solidFill>
                          <a:schemeClr val="tx1"/>
                        </a:solidFill>
                      </a:endParaRPr>
                    </a:p>
                  </a:txBody>
                  <a:tcPr marL="91434" marR="91434" marT="45731" marB="45731"/>
                </a:tc>
                <a:tc>
                  <a:txBody>
                    <a:bodyPr/>
                    <a:lstStyle/>
                    <a:p>
                      <a:r>
                        <a:rPr lang="en-US" sz="1600" dirty="0">
                          <a:solidFill>
                            <a:schemeClr val="tx1"/>
                          </a:solidFill>
                        </a:rPr>
                        <a:t>&lt;ApplicationName&gt;$HIS</a:t>
                      </a:r>
                    </a:p>
                  </a:txBody>
                  <a:tcPr marL="91434" marR="91434" marT="45731" marB="45731"/>
                </a:tc>
                <a:tc>
                  <a:txBody>
                    <a:bodyPr/>
                    <a:lstStyle/>
                    <a:p>
                      <a:r>
                        <a:rPr lang="en-US" sz="1600" dirty="0">
                          <a:solidFill>
                            <a:schemeClr val="tx1"/>
                          </a:solidFill>
                        </a:rPr>
                        <a:t>REVE</a:t>
                      </a:r>
                    </a:p>
                  </a:txBody>
                  <a:tcPr marL="91434" marR="91434" marT="45731" marB="45731"/>
                </a:tc>
                <a:extLst>
                  <a:ext uri="{0D108BD9-81ED-4DB2-BD59-A6C34878D82A}">
                    <a16:rowId xmlns:a16="http://schemas.microsoft.com/office/drawing/2014/main" val="10003"/>
                  </a:ext>
                </a:extLst>
              </a:tr>
              <a:tr h="267323">
                <a:tc>
                  <a:txBody>
                    <a:bodyPr/>
                    <a:lstStyle/>
                    <a:p>
                      <a:r>
                        <a:rPr lang="en-US" sz="1600" b="1" dirty="0">
                          <a:solidFill>
                            <a:schemeClr val="bg1"/>
                          </a:solidFill>
                        </a:rPr>
                        <a:t>Deleted</a:t>
                      </a:r>
                    </a:p>
                  </a:txBody>
                  <a:tcPr marL="91434" marR="91434" marT="45731" marB="45731">
                    <a:solidFill>
                      <a:schemeClr val="accent1">
                        <a:shade val="30000"/>
                        <a:satMod val="115000"/>
                      </a:schemeClr>
                    </a:solidFill>
                  </a:tcPr>
                </a:tc>
                <a:tc>
                  <a:txBody>
                    <a:bodyPr/>
                    <a:lstStyle/>
                    <a:p>
                      <a:r>
                        <a:rPr lang="en-US" sz="1600" kern="1200" dirty="0">
                          <a:solidFill>
                            <a:srgbClr val="015294"/>
                          </a:solidFill>
                          <a:latin typeface="+mn-lt"/>
                          <a:ea typeface="+mn-ea"/>
                          <a:cs typeface="+mn-cs"/>
                        </a:rPr>
                        <a:t>Holds deleted unauthorized records</a:t>
                      </a:r>
                    </a:p>
                  </a:txBody>
                  <a:tcPr marL="91434" marR="91434" marT="45731" marB="45731"/>
                </a:tc>
                <a:tc>
                  <a:txBody>
                    <a:bodyPr/>
                    <a:lstStyle/>
                    <a:p>
                      <a:r>
                        <a:rPr lang="en-US" sz="1600" kern="1200" dirty="0">
                          <a:solidFill>
                            <a:schemeClr val="tx1"/>
                          </a:solidFill>
                          <a:latin typeface="+mn-lt"/>
                          <a:ea typeface="+mn-ea"/>
                          <a:cs typeface="+mn-cs"/>
                        </a:rPr>
                        <a:t>&lt;</a:t>
                      </a:r>
                      <a:r>
                        <a:rPr lang="en-US" sz="1600" kern="1200" dirty="0" err="1">
                          <a:solidFill>
                            <a:schemeClr val="tx1"/>
                          </a:solidFill>
                          <a:latin typeface="+mn-lt"/>
                          <a:ea typeface="+mn-ea"/>
                          <a:cs typeface="+mn-cs"/>
                        </a:rPr>
                        <a:t>ApplicationName</a:t>
                      </a:r>
                      <a:r>
                        <a:rPr lang="en-US" sz="1600" kern="1200" dirty="0">
                          <a:solidFill>
                            <a:schemeClr val="tx1"/>
                          </a:solidFill>
                          <a:latin typeface="+mn-lt"/>
                          <a:ea typeface="+mn-ea"/>
                          <a:cs typeface="+mn-cs"/>
                        </a:rPr>
                        <a:t>&gt;$DEL</a:t>
                      </a:r>
                    </a:p>
                    <a:p>
                      <a:endParaRPr lang="ru-RU" dirty="0"/>
                    </a:p>
                  </a:txBody>
                  <a:tcPr marL="91434" marR="91434" marT="45731" marB="4573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INAU, INAO, INA2, RNAU, RNA2, RNAO, HNAU, IHLD</a:t>
                      </a:r>
                    </a:p>
                  </a:txBody>
                  <a:tcPr marL="91434" marR="91434" marT="45731" marB="45731"/>
                </a:tc>
                <a:extLst>
                  <a:ext uri="{0D108BD9-81ED-4DB2-BD59-A6C34878D82A}">
                    <a16:rowId xmlns:a16="http://schemas.microsoft.com/office/drawing/2014/main" val="1555379889"/>
                  </a:ext>
                </a:extLst>
              </a:tr>
            </a:tbl>
          </a:graphicData>
        </a:graphic>
      </p:graphicFrame>
      <p:sp>
        <p:nvSpPr>
          <p:cNvPr id="3" name="Номер слайда 2">
            <a:extLst>
              <a:ext uri="{FF2B5EF4-FFF2-40B4-BE49-F238E27FC236}">
                <a16:creationId xmlns:a16="http://schemas.microsoft.com/office/drawing/2014/main" id="{18D9FF55-F3B4-41D1-8C68-A33D3DC0F98F}"/>
              </a:ext>
            </a:extLst>
          </p:cNvPr>
          <p:cNvSpPr>
            <a:spLocks noGrp="1"/>
          </p:cNvSpPr>
          <p:nvPr>
            <p:ph type="sldNum" sz="quarter" idx="12"/>
          </p:nvPr>
        </p:nvSpPr>
        <p:spPr/>
        <p:txBody>
          <a:bodyPr/>
          <a:lstStyle/>
          <a:p>
            <a:fld id="{39FC74CF-8B03-5D41-97A3-DD76EB0CCB80}" type="slidenum">
              <a:rPr lang="ru-RU" smtClean="0"/>
              <a:t>11</a:t>
            </a:fld>
            <a:endParaRPr lang="ru-RU"/>
          </a:p>
        </p:txBody>
      </p:sp>
    </p:spTree>
    <p:extLst>
      <p:ext uri="{BB962C8B-B14F-4D97-AF65-F5344CB8AC3E}">
        <p14:creationId xmlns:p14="http://schemas.microsoft.com/office/powerpoint/2010/main" val="2105673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File Suffixes – The journey of a T24 record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3" name="Рисунок 2">
            <a:extLst>
              <a:ext uri="{FF2B5EF4-FFF2-40B4-BE49-F238E27FC236}">
                <a16:creationId xmlns:a16="http://schemas.microsoft.com/office/drawing/2014/main" id="{3370ED49-2A54-4901-94A1-4E0E047E6900}"/>
              </a:ext>
            </a:extLst>
          </p:cNvPr>
          <p:cNvPicPr>
            <a:picLocks noChangeAspect="1"/>
          </p:cNvPicPr>
          <p:nvPr/>
        </p:nvPicPr>
        <p:blipFill>
          <a:blip r:embed="rId7"/>
          <a:stretch>
            <a:fillRect/>
          </a:stretch>
        </p:blipFill>
        <p:spPr>
          <a:xfrm>
            <a:off x="1364464" y="720208"/>
            <a:ext cx="5709144" cy="4076306"/>
          </a:xfrm>
          <a:prstGeom prst="rect">
            <a:avLst/>
          </a:prstGeom>
        </p:spPr>
      </p:pic>
      <p:sp>
        <p:nvSpPr>
          <p:cNvPr id="4" name="Номер слайда 3">
            <a:extLst>
              <a:ext uri="{FF2B5EF4-FFF2-40B4-BE49-F238E27FC236}">
                <a16:creationId xmlns:a16="http://schemas.microsoft.com/office/drawing/2014/main" id="{4D36A8E3-50E9-42CA-BA1E-2E41ACCD36A1}"/>
              </a:ext>
            </a:extLst>
          </p:cNvPr>
          <p:cNvSpPr>
            <a:spLocks noGrp="1"/>
          </p:cNvSpPr>
          <p:nvPr>
            <p:ph type="sldNum" sz="quarter" idx="12"/>
          </p:nvPr>
        </p:nvSpPr>
        <p:spPr/>
        <p:txBody>
          <a:bodyPr/>
          <a:lstStyle/>
          <a:p>
            <a:fld id="{39FC74CF-8B03-5D41-97A3-DD76EB0CCB80}" type="slidenum">
              <a:rPr lang="ru-RU" smtClean="0"/>
              <a:t>12</a:t>
            </a:fld>
            <a:endParaRPr lang="ru-RU"/>
          </a:p>
        </p:txBody>
      </p:sp>
    </p:spTree>
    <p:extLst>
      <p:ext uri="{BB962C8B-B14F-4D97-AF65-F5344CB8AC3E}">
        <p14:creationId xmlns:p14="http://schemas.microsoft.com/office/powerpoint/2010/main" val="174671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File Suffixes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8B2A2D1F-4FC5-4EFC-9F21-CA90D30A3471}"/>
              </a:ext>
            </a:extLst>
          </p:cNvPr>
          <p:cNvPicPr>
            <a:picLocks noChangeAspect="1"/>
          </p:cNvPicPr>
          <p:nvPr/>
        </p:nvPicPr>
        <p:blipFill>
          <a:blip r:embed="rId7"/>
          <a:stretch>
            <a:fillRect/>
          </a:stretch>
        </p:blipFill>
        <p:spPr>
          <a:xfrm>
            <a:off x="1703424" y="653542"/>
            <a:ext cx="5601143" cy="4166424"/>
          </a:xfrm>
          <a:prstGeom prst="rect">
            <a:avLst/>
          </a:prstGeom>
        </p:spPr>
      </p:pic>
      <p:sp>
        <p:nvSpPr>
          <p:cNvPr id="3" name="Номер слайда 2">
            <a:extLst>
              <a:ext uri="{FF2B5EF4-FFF2-40B4-BE49-F238E27FC236}">
                <a16:creationId xmlns:a16="http://schemas.microsoft.com/office/drawing/2014/main" id="{F28F3894-FCC8-432B-9149-202FD7AF48C6}"/>
              </a:ext>
            </a:extLst>
          </p:cNvPr>
          <p:cNvSpPr>
            <a:spLocks noGrp="1"/>
          </p:cNvSpPr>
          <p:nvPr>
            <p:ph type="sldNum" sz="quarter" idx="12"/>
          </p:nvPr>
        </p:nvSpPr>
        <p:spPr/>
        <p:txBody>
          <a:bodyPr/>
          <a:lstStyle/>
          <a:p>
            <a:fld id="{39FC74CF-8B03-5D41-97A3-DD76EB0CCB80}" type="slidenum">
              <a:rPr lang="ru-RU" smtClean="0"/>
              <a:t>13</a:t>
            </a:fld>
            <a:endParaRPr lang="ru-RU"/>
          </a:p>
        </p:txBody>
      </p:sp>
    </p:spTree>
    <p:extLst>
      <p:ext uri="{BB962C8B-B14F-4D97-AF65-F5344CB8AC3E}">
        <p14:creationId xmlns:p14="http://schemas.microsoft.com/office/powerpoint/2010/main" val="3108725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File Suffixes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3" name="Рисунок 2">
            <a:extLst>
              <a:ext uri="{FF2B5EF4-FFF2-40B4-BE49-F238E27FC236}">
                <a16:creationId xmlns:a16="http://schemas.microsoft.com/office/drawing/2014/main" id="{8DFAE852-2574-4B2D-A50F-9103C6DD6A70}"/>
              </a:ext>
            </a:extLst>
          </p:cNvPr>
          <p:cNvPicPr>
            <a:picLocks noChangeAspect="1"/>
          </p:cNvPicPr>
          <p:nvPr/>
        </p:nvPicPr>
        <p:blipFill>
          <a:blip r:embed="rId7"/>
          <a:stretch>
            <a:fillRect/>
          </a:stretch>
        </p:blipFill>
        <p:spPr>
          <a:xfrm>
            <a:off x="1457260" y="617162"/>
            <a:ext cx="5979817" cy="4165581"/>
          </a:xfrm>
          <a:prstGeom prst="rect">
            <a:avLst/>
          </a:prstGeom>
        </p:spPr>
      </p:pic>
      <p:sp>
        <p:nvSpPr>
          <p:cNvPr id="4" name="Номер слайда 3">
            <a:extLst>
              <a:ext uri="{FF2B5EF4-FFF2-40B4-BE49-F238E27FC236}">
                <a16:creationId xmlns:a16="http://schemas.microsoft.com/office/drawing/2014/main" id="{0820A571-A08F-41CA-B62B-AF34C3C3FDF8}"/>
              </a:ext>
            </a:extLst>
          </p:cNvPr>
          <p:cNvSpPr>
            <a:spLocks noGrp="1"/>
          </p:cNvSpPr>
          <p:nvPr>
            <p:ph type="sldNum" sz="quarter" idx="12"/>
          </p:nvPr>
        </p:nvSpPr>
        <p:spPr/>
        <p:txBody>
          <a:bodyPr/>
          <a:lstStyle/>
          <a:p>
            <a:fld id="{39FC74CF-8B03-5D41-97A3-DD76EB0CCB80}" type="slidenum">
              <a:rPr lang="ru-RU" smtClean="0"/>
              <a:t>14</a:t>
            </a:fld>
            <a:endParaRPr lang="ru-RU"/>
          </a:p>
        </p:txBody>
      </p:sp>
    </p:spTree>
    <p:extLst>
      <p:ext uri="{BB962C8B-B14F-4D97-AF65-F5344CB8AC3E}">
        <p14:creationId xmlns:p14="http://schemas.microsoft.com/office/powerpoint/2010/main" val="3315298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File Suffixes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95B8638F-2E6A-4F55-94A2-C24EFC0B06E1}"/>
              </a:ext>
            </a:extLst>
          </p:cNvPr>
          <p:cNvPicPr>
            <a:picLocks noChangeAspect="1"/>
          </p:cNvPicPr>
          <p:nvPr/>
        </p:nvPicPr>
        <p:blipFill>
          <a:blip r:embed="rId7"/>
          <a:stretch>
            <a:fillRect/>
          </a:stretch>
        </p:blipFill>
        <p:spPr>
          <a:xfrm>
            <a:off x="1364464" y="598753"/>
            <a:ext cx="6184518" cy="4194509"/>
          </a:xfrm>
          <a:prstGeom prst="rect">
            <a:avLst/>
          </a:prstGeom>
        </p:spPr>
      </p:pic>
      <p:sp>
        <p:nvSpPr>
          <p:cNvPr id="3" name="Номер слайда 2">
            <a:extLst>
              <a:ext uri="{FF2B5EF4-FFF2-40B4-BE49-F238E27FC236}">
                <a16:creationId xmlns:a16="http://schemas.microsoft.com/office/drawing/2014/main" id="{FAB5935B-2CB8-41F2-8DC0-61FEFF6B3148}"/>
              </a:ext>
            </a:extLst>
          </p:cNvPr>
          <p:cNvSpPr>
            <a:spLocks noGrp="1"/>
          </p:cNvSpPr>
          <p:nvPr>
            <p:ph type="sldNum" sz="quarter" idx="12"/>
          </p:nvPr>
        </p:nvSpPr>
        <p:spPr/>
        <p:txBody>
          <a:bodyPr/>
          <a:lstStyle/>
          <a:p>
            <a:fld id="{39FC74CF-8B03-5D41-97A3-DD76EB0CCB80}" type="slidenum">
              <a:rPr lang="ru-RU" smtClean="0"/>
              <a:t>15</a:t>
            </a:fld>
            <a:endParaRPr lang="ru-RU"/>
          </a:p>
        </p:txBody>
      </p:sp>
    </p:spTree>
    <p:extLst>
      <p:ext uri="{BB962C8B-B14F-4D97-AF65-F5344CB8AC3E}">
        <p14:creationId xmlns:p14="http://schemas.microsoft.com/office/powerpoint/2010/main" val="505005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353291" y="1385595"/>
            <a:ext cx="7270134" cy="3135080"/>
          </a:xfrm>
        </p:spPr>
        <p:txBody>
          <a:bodyPr>
            <a:normAutofit/>
          </a:bodyPr>
          <a:lstStyle/>
          <a:p>
            <a:pPr algn="just">
              <a:spcAft>
                <a:spcPts val="600"/>
              </a:spcAft>
              <a:buBlip>
                <a:blip r:embed="rId4"/>
              </a:buBlip>
            </a:pPr>
            <a:r>
              <a:rPr lang="en-US"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Application Structure and Files in T24. T24 Workflow. User roles. Audit fields, record statuses, file suffixes.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T24 Core Parameters and Core Tables </a:t>
            </a:r>
          </a:p>
          <a:p>
            <a:pPr marL="0" indent="0" algn="just">
              <a:spcAft>
                <a:spcPts val="600"/>
              </a:spcAft>
              <a:buNone/>
            </a:pPr>
            <a:endParaRPr lang="ru-RU"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D038C934-20EA-4876-83A0-FE961BB4AC21}"/>
              </a:ext>
            </a:extLst>
          </p:cNvPr>
          <p:cNvSpPr>
            <a:spLocks noGrp="1"/>
          </p:cNvSpPr>
          <p:nvPr>
            <p:ph type="sldNum" sz="quarter" idx="12"/>
          </p:nvPr>
        </p:nvSpPr>
        <p:spPr/>
        <p:txBody>
          <a:bodyPr/>
          <a:lstStyle/>
          <a:p>
            <a:fld id="{39FC74CF-8B03-5D41-97A3-DD76EB0CCB80}" type="slidenum">
              <a:rPr lang="ru-RU" smtClean="0"/>
              <a:t>16</a:t>
            </a:fld>
            <a:endParaRPr lang="ru-RU"/>
          </a:p>
        </p:txBody>
      </p:sp>
    </p:spTree>
    <p:extLst>
      <p:ext uri="{BB962C8B-B14F-4D97-AF65-F5344CB8AC3E}">
        <p14:creationId xmlns:p14="http://schemas.microsoft.com/office/powerpoint/2010/main" val="2894627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Core Parameters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Содержимое 2">
            <a:extLst>
              <a:ext uri="{FF2B5EF4-FFF2-40B4-BE49-F238E27FC236}">
                <a16:creationId xmlns:a16="http://schemas.microsoft.com/office/drawing/2014/main" id="{0FAC204A-0AEB-4DC5-A050-81DA197B0542}"/>
              </a:ext>
            </a:extLst>
          </p:cNvPr>
          <p:cNvSpPr>
            <a:spLocks noGrp="1"/>
          </p:cNvSpPr>
          <p:nvPr>
            <p:ph idx="1"/>
          </p:nvPr>
        </p:nvSpPr>
        <p:spPr>
          <a:xfrm>
            <a:off x="259738" y="880577"/>
            <a:ext cx="8004585" cy="3598825"/>
          </a:xfrm>
        </p:spPr>
        <p:txBody>
          <a:bodyPr>
            <a:normAutofit/>
          </a:bodyPr>
          <a:lstStyle/>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Core Parameters in T24 are grouped in three types:</a:t>
            </a:r>
          </a:p>
          <a:p>
            <a:pPr marL="0" indent="0" algn="just">
              <a:spcAft>
                <a:spcPts val="600"/>
              </a:spcAft>
              <a:buNone/>
            </a:pPr>
            <a:endParaRPr lang="en-US" altLang="ru-RU" sz="17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The Bank Parameters are required for the set up and the functioning of T24 in the Bank</a:t>
            </a:r>
          </a:p>
          <a:p>
            <a:pPr lvl="1"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The Finance parameters are required in order to run certain T24 applications and to monitor the Bank’s Financial Accounting</a:t>
            </a:r>
          </a:p>
          <a:p>
            <a:pPr lvl="1"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The Customer parameters are required to create and manage the customers of the bank using T24 </a:t>
            </a:r>
          </a:p>
          <a:p>
            <a:pPr lvl="1" algn="just">
              <a:spcAft>
                <a:spcPts val="600"/>
              </a:spcAft>
              <a:buBlip>
                <a:blip r:embed="rId7"/>
              </a:buBlip>
            </a:pPr>
            <a:endParaRPr lang="en-US" altLang="ru-RU"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ru-RU" sz="1800" dirty="0"/>
          </a:p>
          <a:p>
            <a:pPr marL="0" indent="0" algn="just">
              <a:spcAft>
                <a:spcPts val="600"/>
              </a:spcAft>
              <a:buNone/>
            </a:pPr>
            <a:endParaRPr lang="en-US" altLang="en-US" sz="1600" dirty="0"/>
          </a:p>
        </p:txBody>
      </p:sp>
      <p:sp>
        <p:nvSpPr>
          <p:cNvPr id="3" name="Номер слайда 2">
            <a:extLst>
              <a:ext uri="{FF2B5EF4-FFF2-40B4-BE49-F238E27FC236}">
                <a16:creationId xmlns:a16="http://schemas.microsoft.com/office/drawing/2014/main" id="{A5419A5B-AD02-4AC9-A3AF-75EC2DE6D106}"/>
              </a:ext>
            </a:extLst>
          </p:cNvPr>
          <p:cNvSpPr>
            <a:spLocks noGrp="1"/>
          </p:cNvSpPr>
          <p:nvPr>
            <p:ph type="sldNum" sz="quarter" idx="12"/>
          </p:nvPr>
        </p:nvSpPr>
        <p:spPr/>
        <p:txBody>
          <a:bodyPr/>
          <a:lstStyle/>
          <a:p>
            <a:fld id="{39FC74CF-8B03-5D41-97A3-DD76EB0CCB80}" type="slidenum">
              <a:rPr lang="ru-RU" smtClean="0"/>
              <a:t>17</a:t>
            </a:fld>
            <a:endParaRPr lang="ru-RU"/>
          </a:p>
        </p:txBody>
      </p:sp>
    </p:spTree>
    <p:extLst>
      <p:ext uri="{BB962C8B-B14F-4D97-AF65-F5344CB8AC3E}">
        <p14:creationId xmlns:p14="http://schemas.microsoft.com/office/powerpoint/2010/main" val="650365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Core Parameters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Содержимое 2">
            <a:extLst>
              <a:ext uri="{FF2B5EF4-FFF2-40B4-BE49-F238E27FC236}">
                <a16:creationId xmlns:a16="http://schemas.microsoft.com/office/drawing/2014/main" id="{0FAC204A-0AEB-4DC5-A050-81DA197B0542}"/>
              </a:ext>
            </a:extLst>
          </p:cNvPr>
          <p:cNvSpPr>
            <a:spLocks noGrp="1"/>
          </p:cNvSpPr>
          <p:nvPr>
            <p:ph idx="1"/>
          </p:nvPr>
        </p:nvSpPr>
        <p:spPr>
          <a:xfrm>
            <a:off x="259738" y="880577"/>
            <a:ext cx="8004585" cy="3598825"/>
          </a:xfrm>
        </p:spPr>
        <p:txBody>
          <a:bodyPr>
            <a:normAutofit/>
          </a:bodyPr>
          <a:lstStyle/>
          <a:p>
            <a:pPr lvl="1"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Bank Parameters</a:t>
            </a:r>
          </a:p>
          <a:p>
            <a:pPr lvl="1" algn="just">
              <a:spcAft>
                <a:spcPts val="600"/>
              </a:spcAft>
              <a:buBlip>
                <a:blip r:embed="rId7"/>
              </a:buBlip>
            </a:pPr>
            <a:r>
              <a:rPr lang="en-US" altLang="ru-RU"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Finance parameters </a:t>
            </a:r>
          </a:p>
          <a:p>
            <a:pPr lvl="1" algn="just">
              <a:spcAft>
                <a:spcPts val="600"/>
              </a:spcAft>
              <a:buBlip>
                <a:blip r:embed="rId7"/>
              </a:buBlip>
            </a:pPr>
            <a:r>
              <a:rPr lang="en-US" altLang="ru-RU"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Customer parameters</a:t>
            </a:r>
            <a:endParaRPr lang="en-US" altLang="ru-RU"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ru-RU" sz="1800" dirty="0"/>
          </a:p>
          <a:p>
            <a:pPr marL="0" indent="0" algn="just">
              <a:spcAft>
                <a:spcPts val="600"/>
              </a:spcAft>
              <a:buNone/>
            </a:pPr>
            <a:endParaRPr lang="en-US" altLang="en-US" sz="1600" dirty="0"/>
          </a:p>
        </p:txBody>
      </p:sp>
      <p:sp>
        <p:nvSpPr>
          <p:cNvPr id="3" name="Номер слайда 2">
            <a:extLst>
              <a:ext uri="{FF2B5EF4-FFF2-40B4-BE49-F238E27FC236}">
                <a16:creationId xmlns:a16="http://schemas.microsoft.com/office/drawing/2014/main" id="{545926C8-FE79-480F-ADAD-D888AE638BA0}"/>
              </a:ext>
            </a:extLst>
          </p:cNvPr>
          <p:cNvSpPr>
            <a:spLocks noGrp="1"/>
          </p:cNvSpPr>
          <p:nvPr>
            <p:ph type="sldNum" sz="quarter" idx="12"/>
          </p:nvPr>
        </p:nvSpPr>
        <p:spPr/>
        <p:txBody>
          <a:bodyPr/>
          <a:lstStyle/>
          <a:p>
            <a:fld id="{39FC74CF-8B03-5D41-97A3-DD76EB0CCB80}" type="slidenum">
              <a:rPr lang="ru-RU" smtClean="0"/>
              <a:t>18</a:t>
            </a:fld>
            <a:endParaRPr lang="ru-RU"/>
          </a:p>
        </p:txBody>
      </p:sp>
    </p:spTree>
    <p:extLst>
      <p:ext uri="{BB962C8B-B14F-4D97-AF65-F5344CB8AC3E}">
        <p14:creationId xmlns:p14="http://schemas.microsoft.com/office/powerpoint/2010/main" val="3071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Bank Parameters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Содержимое 2">
            <a:extLst>
              <a:ext uri="{FF2B5EF4-FFF2-40B4-BE49-F238E27FC236}">
                <a16:creationId xmlns:a16="http://schemas.microsoft.com/office/drawing/2014/main" id="{0FAC204A-0AEB-4DC5-A050-81DA197B0542}"/>
              </a:ext>
            </a:extLst>
          </p:cNvPr>
          <p:cNvSpPr>
            <a:spLocks noGrp="1"/>
          </p:cNvSpPr>
          <p:nvPr>
            <p:ph idx="1"/>
          </p:nvPr>
        </p:nvSpPr>
        <p:spPr>
          <a:xfrm>
            <a:off x="259738" y="880577"/>
            <a:ext cx="8004585" cy="3598825"/>
          </a:xfrm>
        </p:spPr>
        <p:txBody>
          <a:bodyPr>
            <a:normAutofit/>
          </a:bodyPr>
          <a:lstStyle/>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Bank profile: it holds information about the bank running T24</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Country of operations: The Country where the T24 Bank is operating</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Languages used: The main languages used by the bank to communicate with its customers</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Weekends and Holidays of the Bank: the weekends and the non-working day of the bank</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Back-value dates: The management of back-value transactions</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Forward-value dates: The management of forward-value transactions</a:t>
            </a:r>
          </a:p>
          <a:p>
            <a:pPr marL="0" indent="0" algn="just">
              <a:spcAft>
                <a:spcPts val="600"/>
              </a:spcAft>
              <a:buNone/>
            </a:pPr>
            <a:r>
              <a:rPr lang="en-US" altLang="ru-RU" sz="1700" dirty="0">
                <a:latin typeface="Tahoma" panose="020B0604030504040204" pitchFamily="34" charset="0"/>
                <a:ea typeface="Tahoma" panose="020B0604030504040204" pitchFamily="34" charset="0"/>
                <a:cs typeface="Tahoma" panose="020B0604030504040204" pitchFamily="34" charset="0"/>
              </a:rPr>
              <a:t> </a:t>
            </a:r>
          </a:p>
          <a:p>
            <a:pPr marL="0" indent="0" algn="just">
              <a:spcAft>
                <a:spcPts val="600"/>
              </a:spcAft>
              <a:buNone/>
            </a:pPr>
            <a:endParaRPr lang="en-US" altLang="ru-RU" sz="1800" dirty="0"/>
          </a:p>
          <a:p>
            <a:pPr marL="0" indent="0" algn="just">
              <a:spcAft>
                <a:spcPts val="600"/>
              </a:spcAft>
              <a:buNone/>
            </a:pPr>
            <a:endParaRPr lang="en-US" altLang="en-US" sz="1600" dirty="0"/>
          </a:p>
        </p:txBody>
      </p:sp>
      <p:sp>
        <p:nvSpPr>
          <p:cNvPr id="3" name="Номер слайда 2">
            <a:extLst>
              <a:ext uri="{FF2B5EF4-FFF2-40B4-BE49-F238E27FC236}">
                <a16:creationId xmlns:a16="http://schemas.microsoft.com/office/drawing/2014/main" id="{EA977230-BACB-46D0-9BA4-CA6CB918FD29}"/>
              </a:ext>
            </a:extLst>
          </p:cNvPr>
          <p:cNvSpPr>
            <a:spLocks noGrp="1"/>
          </p:cNvSpPr>
          <p:nvPr>
            <p:ph type="sldNum" sz="quarter" idx="12"/>
          </p:nvPr>
        </p:nvSpPr>
        <p:spPr/>
        <p:txBody>
          <a:bodyPr/>
          <a:lstStyle/>
          <a:p>
            <a:fld id="{39FC74CF-8B03-5D41-97A3-DD76EB0CCB80}" type="slidenum">
              <a:rPr lang="ru-RU" smtClean="0"/>
              <a:t>19</a:t>
            </a:fld>
            <a:endParaRPr lang="ru-RU"/>
          </a:p>
        </p:txBody>
      </p:sp>
    </p:spTree>
    <p:extLst>
      <p:ext uri="{BB962C8B-B14F-4D97-AF65-F5344CB8AC3E}">
        <p14:creationId xmlns:p14="http://schemas.microsoft.com/office/powerpoint/2010/main" val="157924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353291" y="1385595"/>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Application Structure and Files in T24</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T24 Workflow</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User roles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Audit fields, record statuses, file suffixes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T24 Core Parameters and Core Tables </a:t>
            </a: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65E574D6-77AE-4C04-B14B-D2BA4EABFB26}"/>
              </a:ext>
            </a:extLst>
          </p:cNvPr>
          <p:cNvSpPr>
            <a:spLocks noGrp="1"/>
          </p:cNvSpPr>
          <p:nvPr>
            <p:ph type="sldNum" sz="quarter" idx="12"/>
          </p:nvPr>
        </p:nvSpPr>
        <p:spPr/>
        <p:txBody>
          <a:bodyPr/>
          <a:lstStyle/>
          <a:p>
            <a:fld id="{39FC74CF-8B03-5D41-97A3-DD76EB0CCB80}" type="slidenum">
              <a:rPr lang="ru-RU" smtClean="0"/>
              <a:t>2</a:t>
            </a:fld>
            <a:endParaRPr lang="ru-RU"/>
          </a:p>
        </p:txBody>
      </p:sp>
    </p:spTree>
    <p:extLst>
      <p:ext uri="{BB962C8B-B14F-4D97-AF65-F5344CB8AC3E}">
        <p14:creationId xmlns:p14="http://schemas.microsoft.com/office/powerpoint/2010/main" val="284845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The Where of the environment – COMPANY (Branch)</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278258" y="1396037"/>
            <a:ext cx="7974419" cy="4293483"/>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Each branch is called a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COMPANY</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in T24</a:t>
            </a:r>
          </a:p>
          <a:p>
            <a:pPr algn="just">
              <a:spcAft>
                <a:spcPts val="600"/>
              </a:spcAft>
              <a:buBlip>
                <a:blip r:embed="rId7"/>
              </a:buBlip>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Catalogued in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COMPANY</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table</a:t>
            </a:r>
          </a:p>
          <a:p>
            <a:pPr algn="just">
              <a:spcAft>
                <a:spcPts val="600"/>
              </a:spcAft>
              <a:buBlip>
                <a:blip r:embed="rId7"/>
              </a:buBlip>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The ID of a record in the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COMPANY </a:t>
            </a:r>
            <a:r>
              <a:rPr lang="en-GB"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table</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is the company code</a:t>
            </a:r>
          </a:p>
          <a:p>
            <a:pPr lvl="0" algn="just">
              <a:spcAft>
                <a:spcPts val="600"/>
              </a:spcAft>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Ex: GB0010001, EU0010001</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lvl="0"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T24 offers a multi-branch solution, i.e. one installation of T24 can support multiple branches</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 user logs into a Branch</a:t>
            </a:r>
          </a:p>
          <a:p>
            <a:pPr lvl="0"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11" name="Group 4">
            <a:extLst>
              <a:ext uri="{FF2B5EF4-FFF2-40B4-BE49-F238E27FC236}">
                <a16:creationId xmlns:a16="http://schemas.microsoft.com/office/drawing/2014/main" id="{EF931593-C7DB-4B26-AE73-B9912726F8FC}"/>
              </a:ext>
            </a:extLst>
          </p:cNvPr>
          <p:cNvGrpSpPr>
            <a:grpSpLocks/>
          </p:cNvGrpSpPr>
          <p:nvPr/>
        </p:nvGrpSpPr>
        <p:grpSpPr bwMode="auto">
          <a:xfrm>
            <a:off x="122077" y="646652"/>
            <a:ext cx="1140100" cy="694287"/>
            <a:chOff x="-214346" y="1285860"/>
            <a:chExt cx="1438998" cy="900176"/>
          </a:xfrm>
        </p:grpSpPr>
        <p:pic>
          <p:nvPicPr>
            <p:cNvPr id="12" name="Picture 5">
              <a:extLst>
                <a:ext uri="{FF2B5EF4-FFF2-40B4-BE49-F238E27FC236}">
                  <a16:creationId xmlns:a16="http://schemas.microsoft.com/office/drawing/2014/main" id="{621C8E5A-F49D-437D-8479-9BFC849EF2B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4282" y="1285860"/>
              <a:ext cx="426723"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a:extLst>
                <a:ext uri="{FF2B5EF4-FFF2-40B4-BE49-F238E27FC236}">
                  <a16:creationId xmlns:a16="http://schemas.microsoft.com/office/drawing/2014/main" id="{D9A9FF55-5C26-4DD7-8565-9F26788B37D8}"/>
                </a:ext>
              </a:extLst>
            </p:cNvPr>
            <p:cNvSpPr/>
            <p:nvPr/>
          </p:nvSpPr>
          <p:spPr>
            <a:xfrm>
              <a:off x="-214346" y="1785926"/>
              <a:ext cx="1438998" cy="40011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1430"/>
                  <a:solidFill>
                    <a:srgbClr val="1F497D"/>
                  </a:solidFill>
                  <a:effectLst>
                    <a:outerShdw blurRad="50800" dist="39000" dir="5460000" algn="tl">
                      <a:srgbClr val="000000">
                        <a:alpha val="38000"/>
                      </a:srgbClr>
                    </a:outerShdw>
                  </a:effectLst>
                  <a:uLnTx/>
                  <a:uFillTx/>
                  <a:latin typeface="Calibri"/>
                  <a:ea typeface="+mn-ea"/>
                  <a:cs typeface="+mn-cs"/>
                </a:rPr>
                <a:t>What?</a:t>
              </a:r>
            </a:p>
          </p:txBody>
        </p:sp>
      </p:grpSp>
      <p:grpSp>
        <p:nvGrpSpPr>
          <p:cNvPr id="16" name="Group 7">
            <a:extLst>
              <a:ext uri="{FF2B5EF4-FFF2-40B4-BE49-F238E27FC236}">
                <a16:creationId xmlns:a16="http://schemas.microsoft.com/office/drawing/2014/main" id="{F4421E80-8FE8-4BC4-9AA8-C9E410DBB369}"/>
              </a:ext>
            </a:extLst>
          </p:cNvPr>
          <p:cNvGrpSpPr>
            <a:grpSpLocks/>
          </p:cNvGrpSpPr>
          <p:nvPr/>
        </p:nvGrpSpPr>
        <p:grpSpPr bwMode="auto">
          <a:xfrm>
            <a:off x="122077" y="2826030"/>
            <a:ext cx="1249488" cy="754913"/>
            <a:chOff x="-224584" y="4143380"/>
            <a:chExt cx="1438998" cy="828738"/>
          </a:xfrm>
        </p:grpSpPr>
        <p:pic>
          <p:nvPicPr>
            <p:cNvPr id="17" name="Picture 3">
              <a:extLst>
                <a:ext uri="{FF2B5EF4-FFF2-40B4-BE49-F238E27FC236}">
                  <a16:creationId xmlns:a16="http://schemas.microsoft.com/office/drawing/2014/main" id="{62780CD8-3F91-481E-924D-C9623C5B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4143380"/>
              <a:ext cx="425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9">
              <a:extLst>
                <a:ext uri="{FF2B5EF4-FFF2-40B4-BE49-F238E27FC236}">
                  <a16:creationId xmlns:a16="http://schemas.microsoft.com/office/drawing/2014/main" id="{83FE6900-7DA4-4F9A-B46A-8FBD3F1F3796}"/>
                </a:ext>
              </a:extLst>
            </p:cNvPr>
            <p:cNvSpPr/>
            <p:nvPr/>
          </p:nvSpPr>
          <p:spPr>
            <a:xfrm>
              <a:off x="-224584" y="4572008"/>
              <a:ext cx="1438998" cy="40011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1430"/>
                  <a:solidFill>
                    <a:srgbClr val="1F497D"/>
                  </a:solidFill>
                  <a:effectLst>
                    <a:outerShdw blurRad="50800" dist="39000" dir="5460000" algn="tl">
                      <a:srgbClr val="000000">
                        <a:alpha val="38000"/>
                      </a:srgbClr>
                    </a:outerShdw>
                  </a:effectLst>
                  <a:uLnTx/>
                  <a:uFillTx/>
                  <a:latin typeface="Calibri"/>
                  <a:ea typeface="+mn-ea"/>
                  <a:cs typeface="+mn-cs"/>
                </a:rPr>
                <a:t>Why?</a:t>
              </a:r>
            </a:p>
          </p:txBody>
        </p:sp>
      </p:grpSp>
      <p:sp>
        <p:nvSpPr>
          <p:cNvPr id="3" name="Номер слайда 2">
            <a:extLst>
              <a:ext uri="{FF2B5EF4-FFF2-40B4-BE49-F238E27FC236}">
                <a16:creationId xmlns:a16="http://schemas.microsoft.com/office/drawing/2014/main" id="{EF30B06F-7210-45E2-B47B-B9E54DD14F09}"/>
              </a:ext>
            </a:extLst>
          </p:cNvPr>
          <p:cNvSpPr>
            <a:spLocks noGrp="1"/>
          </p:cNvSpPr>
          <p:nvPr>
            <p:ph type="sldNum" sz="quarter" idx="12"/>
          </p:nvPr>
        </p:nvSpPr>
        <p:spPr/>
        <p:txBody>
          <a:bodyPr/>
          <a:lstStyle/>
          <a:p>
            <a:fld id="{39FC74CF-8B03-5D41-97A3-DD76EB0CCB80}" type="slidenum">
              <a:rPr lang="ru-RU" smtClean="0"/>
              <a:t>20</a:t>
            </a:fld>
            <a:endParaRPr lang="ru-RU"/>
          </a:p>
        </p:txBody>
      </p:sp>
    </p:spTree>
    <p:extLst>
      <p:ext uri="{BB962C8B-B14F-4D97-AF65-F5344CB8AC3E}">
        <p14:creationId xmlns:p14="http://schemas.microsoft.com/office/powerpoint/2010/main" val="121109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Рисунок 20">
            <a:extLst>
              <a:ext uri="{FF2B5EF4-FFF2-40B4-BE49-F238E27FC236}">
                <a16:creationId xmlns:a16="http://schemas.microsoft.com/office/drawing/2014/main" id="{0FA0CDCA-6465-4ECF-8A51-FA7526196790}"/>
              </a:ext>
            </a:extLst>
          </p:cNvPr>
          <p:cNvPicPr>
            <a:picLocks noChangeAspect="1"/>
          </p:cNvPicPr>
          <p:nvPr/>
        </p:nvPicPr>
        <p:blipFill>
          <a:blip r:embed="rId3"/>
          <a:stretch>
            <a:fillRect/>
          </a:stretch>
        </p:blipFill>
        <p:spPr>
          <a:xfrm>
            <a:off x="2747190" y="4069619"/>
            <a:ext cx="6311088" cy="527297"/>
          </a:xfrm>
          <a:prstGeom prst="rect">
            <a:avLst/>
          </a:prstGeom>
          <a:noFill/>
          <a:ln w="9525">
            <a:solidFill>
              <a:schemeClr val="tx1"/>
            </a:solidFill>
            <a:miter lim="800000"/>
            <a:headEnd/>
            <a:tailEnd/>
          </a:ln>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Branch settings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Прямоугольник 5">
            <a:extLst>
              <a:ext uri="{FF2B5EF4-FFF2-40B4-BE49-F238E27FC236}">
                <a16:creationId xmlns:a16="http://schemas.microsoft.com/office/drawing/2014/main" id="{966FB451-26F4-424C-936F-8D67BD70FC18}"/>
              </a:ext>
            </a:extLst>
          </p:cNvPr>
          <p:cNvSpPr/>
          <p:nvPr/>
        </p:nvSpPr>
        <p:spPr>
          <a:xfrm>
            <a:off x="202019" y="740178"/>
            <a:ext cx="8328918" cy="338554"/>
          </a:xfrm>
          <a:prstGeom prst="rect">
            <a:avLst/>
          </a:prstGeom>
        </p:spPr>
        <p:txBody>
          <a:bodyPr wrap="square">
            <a:spAutoFit/>
          </a:bodyPr>
          <a:lstStyle/>
          <a:p>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What  are the other settings that can be done for a COMPANY (Branch)?</a:t>
            </a:r>
          </a:p>
        </p:txBody>
      </p:sp>
      <p:sp>
        <p:nvSpPr>
          <p:cNvPr id="11" name="Right Arrow 16">
            <a:extLst>
              <a:ext uri="{FF2B5EF4-FFF2-40B4-BE49-F238E27FC236}">
                <a16:creationId xmlns:a16="http://schemas.microsoft.com/office/drawing/2014/main" id="{9C4B5414-9DAB-424B-B232-8C6E73E32D7F}"/>
              </a:ext>
            </a:extLst>
          </p:cNvPr>
          <p:cNvSpPr/>
          <p:nvPr/>
        </p:nvSpPr>
        <p:spPr>
          <a:xfrm>
            <a:off x="571501" y="1417944"/>
            <a:ext cx="2118536" cy="671969"/>
          </a:xfrm>
          <a:prstGeom prst="rightArrow">
            <a:avLst/>
          </a:prstGeom>
          <a:solidFill>
            <a:srgbClr val="00529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p>
          <a:p>
            <a:pPr algn="ctr">
              <a:defRPr/>
            </a:pPr>
            <a:r>
              <a:rPr lang="en-US" sz="1200" b="1" dirty="0"/>
              <a:t>The Country, Region and the local Currency</a:t>
            </a:r>
          </a:p>
          <a:p>
            <a:pPr algn="ctr">
              <a:defRPr/>
            </a:pPr>
            <a:endParaRPr lang="en-US" b="1" dirty="0"/>
          </a:p>
        </p:txBody>
      </p:sp>
      <p:sp>
        <p:nvSpPr>
          <p:cNvPr id="13" name="Right Arrow 18">
            <a:extLst>
              <a:ext uri="{FF2B5EF4-FFF2-40B4-BE49-F238E27FC236}">
                <a16:creationId xmlns:a16="http://schemas.microsoft.com/office/drawing/2014/main" id="{03C847B2-655C-45B4-BDCD-DD5E3A5EDCF7}"/>
              </a:ext>
            </a:extLst>
          </p:cNvPr>
          <p:cNvSpPr/>
          <p:nvPr/>
        </p:nvSpPr>
        <p:spPr>
          <a:xfrm>
            <a:off x="571500" y="2843748"/>
            <a:ext cx="2118537" cy="650145"/>
          </a:xfrm>
          <a:prstGeom prst="rightArrow">
            <a:avLst/>
          </a:prstGeom>
          <a:solidFill>
            <a:srgbClr val="00529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t>Applications to be used</a:t>
            </a:r>
          </a:p>
        </p:txBody>
      </p:sp>
      <p:sp>
        <p:nvSpPr>
          <p:cNvPr id="15" name="Right Arrow 12">
            <a:extLst>
              <a:ext uri="{FF2B5EF4-FFF2-40B4-BE49-F238E27FC236}">
                <a16:creationId xmlns:a16="http://schemas.microsoft.com/office/drawing/2014/main" id="{1818A608-89E4-44DA-AB0A-4D4F04782A49}"/>
              </a:ext>
            </a:extLst>
          </p:cNvPr>
          <p:cNvSpPr/>
          <p:nvPr/>
        </p:nvSpPr>
        <p:spPr>
          <a:xfrm>
            <a:off x="571500" y="3993293"/>
            <a:ext cx="2118537" cy="650145"/>
          </a:xfrm>
          <a:prstGeom prst="rightArrow">
            <a:avLst/>
          </a:prstGeom>
          <a:solidFill>
            <a:srgbClr val="00529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t>Financial Year End </a:t>
            </a:r>
          </a:p>
        </p:txBody>
      </p:sp>
      <p:pic>
        <p:nvPicPr>
          <p:cNvPr id="7" name="Рисунок 6">
            <a:extLst>
              <a:ext uri="{FF2B5EF4-FFF2-40B4-BE49-F238E27FC236}">
                <a16:creationId xmlns:a16="http://schemas.microsoft.com/office/drawing/2014/main" id="{D29167BD-23CC-4D2E-ADB1-0E8CCD0A3E1D}"/>
              </a:ext>
            </a:extLst>
          </p:cNvPr>
          <p:cNvPicPr>
            <a:picLocks noChangeAspect="1"/>
          </p:cNvPicPr>
          <p:nvPr/>
        </p:nvPicPr>
        <p:blipFill>
          <a:blip r:embed="rId9"/>
          <a:stretch>
            <a:fillRect/>
          </a:stretch>
        </p:blipFill>
        <p:spPr>
          <a:xfrm>
            <a:off x="2747189" y="1127683"/>
            <a:ext cx="6311088" cy="1195045"/>
          </a:xfrm>
          <a:prstGeom prst="rect">
            <a:avLst/>
          </a:prstGeom>
          <a:noFill/>
          <a:ln w="9525">
            <a:solidFill>
              <a:schemeClr val="tx1"/>
            </a:solidFill>
            <a:miter lim="800000"/>
            <a:headEnd/>
            <a:tailEnd/>
          </a:ln>
        </p:spPr>
      </p:pic>
      <p:pic>
        <p:nvPicPr>
          <p:cNvPr id="16" name="Рисунок 15">
            <a:extLst>
              <a:ext uri="{FF2B5EF4-FFF2-40B4-BE49-F238E27FC236}">
                <a16:creationId xmlns:a16="http://schemas.microsoft.com/office/drawing/2014/main" id="{24E58FF5-1103-4265-AC34-38435E48AC10}"/>
              </a:ext>
            </a:extLst>
          </p:cNvPr>
          <p:cNvPicPr>
            <a:picLocks noChangeAspect="1"/>
          </p:cNvPicPr>
          <p:nvPr/>
        </p:nvPicPr>
        <p:blipFill rotWithShape="1">
          <a:blip r:embed="rId10"/>
          <a:srcRect l="1340"/>
          <a:stretch/>
        </p:blipFill>
        <p:spPr>
          <a:xfrm>
            <a:off x="2761472" y="2544403"/>
            <a:ext cx="6311088" cy="1360334"/>
          </a:xfrm>
          <a:prstGeom prst="rect">
            <a:avLst/>
          </a:prstGeom>
          <a:noFill/>
          <a:ln w="9525">
            <a:solidFill>
              <a:schemeClr val="tx1"/>
            </a:solidFill>
            <a:miter lim="800000"/>
            <a:headEnd/>
            <a:tailEnd/>
          </a:ln>
        </p:spPr>
      </p:pic>
      <p:sp>
        <p:nvSpPr>
          <p:cNvPr id="3" name="Номер слайда 2">
            <a:extLst>
              <a:ext uri="{FF2B5EF4-FFF2-40B4-BE49-F238E27FC236}">
                <a16:creationId xmlns:a16="http://schemas.microsoft.com/office/drawing/2014/main" id="{E313F8E9-A805-4E82-A69D-A12CAF43F294}"/>
              </a:ext>
            </a:extLst>
          </p:cNvPr>
          <p:cNvSpPr>
            <a:spLocks noGrp="1"/>
          </p:cNvSpPr>
          <p:nvPr>
            <p:ph type="sldNum" sz="quarter" idx="12"/>
          </p:nvPr>
        </p:nvSpPr>
        <p:spPr/>
        <p:txBody>
          <a:bodyPr/>
          <a:lstStyle/>
          <a:p>
            <a:fld id="{39FC74CF-8B03-5D41-97A3-DD76EB0CCB80}" type="slidenum">
              <a:rPr lang="ru-RU" smtClean="0"/>
              <a:t>21</a:t>
            </a:fld>
            <a:endParaRPr lang="ru-RU"/>
          </a:p>
        </p:txBody>
      </p:sp>
    </p:spTree>
    <p:extLst>
      <p:ext uri="{BB962C8B-B14F-4D97-AF65-F5344CB8AC3E}">
        <p14:creationId xmlns:p14="http://schemas.microsoft.com/office/powerpoint/2010/main" val="1891123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COUNTRY and REGION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C9690158-C678-4333-A3C6-8FBB21FFAC11}"/>
              </a:ext>
            </a:extLst>
          </p:cNvPr>
          <p:cNvSpPr>
            <a:spLocks noGrp="1"/>
          </p:cNvSpPr>
          <p:nvPr>
            <p:ph idx="1"/>
          </p:nvPr>
        </p:nvSpPr>
        <p:spPr>
          <a:xfrm>
            <a:off x="192307" y="715107"/>
            <a:ext cx="6160396" cy="4052156"/>
          </a:xfrm>
        </p:spPr>
        <p:txBody>
          <a:bodyPr>
            <a:normAutofit/>
          </a:bodyPr>
          <a:lstStyle/>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In T24 we will set up a list of country codes. These country codes are useful for various purposes such as defining customer’s country of residence and nationality. Another objective is to enable the set up of holiday tables so as to check working and non-working days for system processing purposes</a:t>
            </a: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Besides countries we can optionally set up regions. One reason is because there could be specific regional holidays within a country</a:t>
            </a:r>
          </a:p>
          <a:p>
            <a:pPr marL="0" indent="0" algn="just">
              <a:spcAft>
                <a:spcPts val="600"/>
              </a:spcAft>
              <a:buNone/>
            </a:pPr>
            <a:endParaRPr lang="en-US" altLang="en-US" sz="1600" dirty="0"/>
          </a:p>
        </p:txBody>
      </p:sp>
      <p:pic>
        <p:nvPicPr>
          <p:cNvPr id="12" name="Рисунок 11">
            <a:extLst>
              <a:ext uri="{FF2B5EF4-FFF2-40B4-BE49-F238E27FC236}">
                <a16:creationId xmlns:a16="http://schemas.microsoft.com/office/drawing/2014/main" id="{BDEDC794-2D07-4A3E-8929-86EACF8F9D7D}"/>
              </a:ext>
            </a:extLst>
          </p:cNvPr>
          <p:cNvPicPr>
            <a:picLocks noChangeAspect="1"/>
          </p:cNvPicPr>
          <p:nvPr/>
        </p:nvPicPr>
        <p:blipFill>
          <a:blip r:embed="rId8"/>
          <a:stretch>
            <a:fillRect/>
          </a:stretch>
        </p:blipFill>
        <p:spPr>
          <a:xfrm>
            <a:off x="570547" y="3422945"/>
            <a:ext cx="4619625" cy="1219200"/>
          </a:xfrm>
          <a:prstGeom prst="rect">
            <a:avLst/>
          </a:prstGeom>
        </p:spPr>
      </p:pic>
      <p:pic>
        <p:nvPicPr>
          <p:cNvPr id="14" name="Рисунок 13">
            <a:extLst>
              <a:ext uri="{FF2B5EF4-FFF2-40B4-BE49-F238E27FC236}">
                <a16:creationId xmlns:a16="http://schemas.microsoft.com/office/drawing/2014/main" id="{DD5C06F5-56D1-46A1-8F98-AE057B7574EA}"/>
              </a:ext>
            </a:extLst>
          </p:cNvPr>
          <p:cNvPicPr>
            <a:picLocks noChangeAspect="1"/>
          </p:cNvPicPr>
          <p:nvPr/>
        </p:nvPicPr>
        <p:blipFill rotWithShape="1">
          <a:blip r:embed="rId9"/>
          <a:srcRect b="17260"/>
          <a:stretch/>
        </p:blipFill>
        <p:spPr>
          <a:xfrm>
            <a:off x="6410737" y="598753"/>
            <a:ext cx="1943100" cy="3893237"/>
          </a:xfrm>
          <a:prstGeom prst="rect">
            <a:avLst/>
          </a:prstGeom>
        </p:spPr>
      </p:pic>
      <p:sp>
        <p:nvSpPr>
          <p:cNvPr id="3" name="Номер слайда 2">
            <a:extLst>
              <a:ext uri="{FF2B5EF4-FFF2-40B4-BE49-F238E27FC236}">
                <a16:creationId xmlns:a16="http://schemas.microsoft.com/office/drawing/2014/main" id="{513C6199-9CB8-4882-B321-6718E9FEE7A9}"/>
              </a:ext>
            </a:extLst>
          </p:cNvPr>
          <p:cNvSpPr>
            <a:spLocks noGrp="1"/>
          </p:cNvSpPr>
          <p:nvPr>
            <p:ph type="sldNum" sz="quarter" idx="12"/>
          </p:nvPr>
        </p:nvSpPr>
        <p:spPr/>
        <p:txBody>
          <a:bodyPr/>
          <a:lstStyle/>
          <a:p>
            <a:fld id="{39FC74CF-8B03-5D41-97A3-DD76EB0CCB80}" type="slidenum">
              <a:rPr lang="ru-RU" smtClean="0"/>
              <a:t>22</a:t>
            </a:fld>
            <a:endParaRPr lang="ru-RU"/>
          </a:p>
        </p:txBody>
      </p:sp>
    </p:spTree>
    <p:extLst>
      <p:ext uri="{BB962C8B-B14F-4D97-AF65-F5344CB8AC3E}">
        <p14:creationId xmlns:p14="http://schemas.microsoft.com/office/powerpoint/2010/main" val="1048741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DATES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grpSp>
        <p:nvGrpSpPr>
          <p:cNvPr id="11" name="Group 8">
            <a:extLst>
              <a:ext uri="{FF2B5EF4-FFF2-40B4-BE49-F238E27FC236}">
                <a16:creationId xmlns:a16="http://schemas.microsoft.com/office/drawing/2014/main" id="{2D942FBA-2287-4C9B-8CB5-7CCEFC2BA362}"/>
              </a:ext>
            </a:extLst>
          </p:cNvPr>
          <p:cNvGrpSpPr>
            <a:grpSpLocks/>
          </p:cNvGrpSpPr>
          <p:nvPr/>
        </p:nvGrpSpPr>
        <p:grpSpPr bwMode="auto">
          <a:xfrm>
            <a:off x="0" y="622825"/>
            <a:ext cx="810491" cy="564899"/>
            <a:chOff x="-214346" y="1285860"/>
            <a:chExt cx="1438998" cy="1098649"/>
          </a:xfrm>
        </p:grpSpPr>
        <p:pic>
          <p:nvPicPr>
            <p:cNvPr id="12" name="Picture 9">
              <a:extLst>
                <a:ext uri="{FF2B5EF4-FFF2-40B4-BE49-F238E27FC236}">
                  <a16:creationId xmlns:a16="http://schemas.microsoft.com/office/drawing/2014/main" id="{EB03B1D7-3D0E-4802-B953-8F1BFB9D9CE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4282" y="1285860"/>
              <a:ext cx="426723"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a:extLst>
                <a:ext uri="{FF2B5EF4-FFF2-40B4-BE49-F238E27FC236}">
                  <a16:creationId xmlns:a16="http://schemas.microsoft.com/office/drawing/2014/main" id="{B5FB5071-9D2C-42F0-9AF6-D32DBB77B762}"/>
                </a:ext>
              </a:extLst>
            </p:cNvPr>
            <p:cNvSpPr/>
            <p:nvPr/>
          </p:nvSpPr>
          <p:spPr>
            <a:xfrm>
              <a:off x="-214346" y="1785926"/>
              <a:ext cx="1438998" cy="598583"/>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1400" b="1" dirty="0">
                  <a:ln w="11430"/>
                  <a:solidFill>
                    <a:schemeClr val="accent1">
                      <a:lumMod val="75000"/>
                    </a:schemeClr>
                  </a:solidFill>
                  <a:effectLst>
                    <a:outerShdw blurRad="50800" dist="39000" dir="5460000" algn="tl">
                      <a:srgbClr val="000000">
                        <a:alpha val="38000"/>
                      </a:srgbClr>
                    </a:outerShdw>
                  </a:effectLst>
                  <a:cs typeface="+mn-cs"/>
                </a:rPr>
                <a:t>What?</a:t>
              </a:r>
            </a:p>
          </p:txBody>
        </p:sp>
      </p:grpSp>
      <p:sp>
        <p:nvSpPr>
          <p:cNvPr id="14" name="Содержимое 2">
            <a:extLst>
              <a:ext uri="{FF2B5EF4-FFF2-40B4-BE49-F238E27FC236}">
                <a16:creationId xmlns:a16="http://schemas.microsoft.com/office/drawing/2014/main" id="{F0E7AF4C-5912-456D-AD21-C82D965D9DE2}"/>
              </a:ext>
            </a:extLst>
          </p:cNvPr>
          <p:cNvSpPr>
            <a:spLocks noGrp="1"/>
          </p:cNvSpPr>
          <p:nvPr>
            <p:ph idx="1"/>
          </p:nvPr>
        </p:nvSpPr>
        <p:spPr>
          <a:xfrm>
            <a:off x="103909" y="1227818"/>
            <a:ext cx="7270134" cy="3135080"/>
          </a:xfrm>
        </p:spPr>
        <p:txBody>
          <a:bodyPr>
            <a:normAutofit fontScale="92500" lnSpcReduction="20000"/>
          </a:bodyPr>
          <a:lstStyle/>
          <a:p>
            <a:pPr algn="just">
              <a:spcAft>
                <a:spcPts val="600"/>
              </a:spcAft>
              <a:buBlip>
                <a:blip r:embed="rId8"/>
              </a:buBlip>
            </a:pPr>
            <a:r>
              <a:rPr lang="en-US" altLang="en-US" sz="1700" b="1" dirty="0">
                <a:latin typeface="Tahoma" panose="020B0604030504040204" pitchFamily="34" charset="0"/>
                <a:ea typeface="Tahoma" panose="020B0604030504040204" pitchFamily="34" charset="0"/>
                <a:cs typeface="Tahoma" panose="020B0604030504040204" pitchFamily="34" charset="0"/>
              </a:rPr>
              <a:t>DATES</a:t>
            </a:r>
            <a:r>
              <a:rPr lang="en-US" altLang="en-US" sz="1700" dirty="0">
                <a:latin typeface="Tahoma" panose="020B0604030504040204" pitchFamily="34" charset="0"/>
                <a:ea typeface="Tahoma" panose="020B0604030504040204" pitchFamily="34" charset="0"/>
                <a:cs typeface="Tahoma" panose="020B0604030504040204" pitchFamily="34" charset="0"/>
              </a:rPr>
              <a:t> </a:t>
            </a:r>
            <a:r>
              <a:rPr lang="en-GB" altLang="en-US" sz="1700" dirty="0">
                <a:latin typeface="Tahoma" panose="020B0604030504040204" pitchFamily="34" charset="0"/>
                <a:ea typeface="Tahoma" panose="020B0604030504040204" pitchFamily="34" charset="0"/>
                <a:cs typeface="Tahoma" panose="020B0604030504040204" pitchFamily="34" charset="0"/>
              </a:rPr>
              <a:t>table </a:t>
            </a:r>
            <a:r>
              <a:rPr lang="en-US" altLang="en-US" sz="1700" dirty="0">
                <a:latin typeface="Tahoma" panose="020B0604030504040204" pitchFamily="34" charset="0"/>
                <a:ea typeface="Tahoma" panose="020B0604030504040204" pitchFamily="34" charset="0"/>
                <a:cs typeface="Tahoma" panose="020B0604030504040204" pitchFamily="34" charset="0"/>
              </a:rPr>
              <a:t>holds date information for the T24 system </a:t>
            </a:r>
          </a:p>
          <a:p>
            <a:pPr algn="just">
              <a:spcAft>
                <a:spcPts val="600"/>
              </a:spcAft>
              <a:buBlip>
                <a:blip r:embed="rId8"/>
              </a:buBlip>
            </a:pPr>
            <a:r>
              <a:rPr lang="en-US" altLang="en-US" sz="1700" dirty="0">
                <a:latin typeface="Tahoma" panose="020B0604030504040204" pitchFamily="34" charset="0"/>
                <a:ea typeface="Tahoma" panose="020B0604030504040204" pitchFamily="34" charset="0"/>
                <a:cs typeface="Tahoma" panose="020B0604030504040204" pitchFamily="34" charset="0"/>
              </a:rPr>
              <a:t>Date information is held at a branch level</a:t>
            </a:r>
          </a:p>
          <a:p>
            <a:pPr algn="just">
              <a:spcAft>
                <a:spcPts val="600"/>
              </a:spcAft>
              <a:buBlip>
                <a:blip r:embed="rId8"/>
              </a:buBlip>
            </a:pPr>
            <a:r>
              <a:rPr lang="en-US" altLang="en-US" sz="1700" dirty="0">
                <a:latin typeface="Tahoma" panose="020B0604030504040204" pitchFamily="34" charset="0"/>
                <a:ea typeface="Tahoma" panose="020B0604030504040204" pitchFamily="34" charset="0"/>
                <a:cs typeface="Tahoma" panose="020B0604030504040204" pitchFamily="34" charset="0"/>
              </a:rPr>
              <a:t>Stores the previous, the current and the next working day </a:t>
            </a:r>
          </a:p>
          <a:p>
            <a:pPr algn="just">
              <a:spcAft>
                <a:spcPts val="600"/>
              </a:spcAft>
              <a:buBlip>
                <a:blip r:embed="rId8"/>
              </a:buBlip>
            </a:pPr>
            <a:r>
              <a:rPr lang="en-GB" altLang="en-US" sz="1700" dirty="0">
                <a:latin typeface="Tahoma" panose="020B0604030504040204" pitchFamily="34" charset="0"/>
                <a:ea typeface="Tahoma" panose="020B0604030504040204" pitchFamily="34" charset="0"/>
                <a:cs typeface="Tahoma" panose="020B0604030504040204" pitchFamily="34" charset="0"/>
              </a:rPr>
              <a:t>Automatically rolled forward by the close of business services</a:t>
            </a:r>
          </a:p>
          <a:p>
            <a:pPr marL="0" indent="0" algn="just">
              <a:spcAft>
                <a:spcPts val="600"/>
              </a:spcAft>
              <a:buNone/>
            </a:pPr>
            <a:endParaRPr lang="en-GB" altLang="en-US" sz="1700" dirty="0"/>
          </a:p>
          <a:p>
            <a:pPr marL="0" indent="0" algn="just">
              <a:spcAft>
                <a:spcPts val="600"/>
              </a:spcAft>
              <a:buNone/>
            </a:pPr>
            <a:endParaRPr lang="en-GB" altLang="en-US" sz="1700" dirty="0"/>
          </a:p>
          <a:p>
            <a:pPr algn="just">
              <a:spcAft>
                <a:spcPts val="600"/>
              </a:spcAft>
              <a:buBlip>
                <a:blip r:embed="rId8"/>
              </a:buBlip>
            </a:pPr>
            <a:r>
              <a:rPr lang="en-US" altLang="en-US" sz="1700" dirty="0">
                <a:latin typeface="Tahoma" panose="020B0604030504040204" pitchFamily="34" charset="0"/>
                <a:ea typeface="Tahoma" panose="020B0604030504040204" pitchFamily="34" charset="0"/>
                <a:cs typeface="Tahoma" panose="020B0604030504040204" pitchFamily="34" charset="0"/>
              </a:rPr>
              <a:t>T24 does not consider the system date because a single installation can run on multiple servers and each have potentially different dates</a:t>
            </a:r>
          </a:p>
          <a:p>
            <a:pPr algn="just">
              <a:spcAft>
                <a:spcPts val="600"/>
              </a:spcAft>
              <a:buBlip>
                <a:blip r:embed="rId8"/>
              </a:buBlip>
            </a:pPr>
            <a:r>
              <a:rPr lang="en-US" altLang="en-US" sz="1700" dirty="0">
                <a:latin typeface="Tahoma" panose="020B0604030504040204" pitchFamily="34" charset="0"/>
                <a:ea typeface="Tahoma" panose="020B0604030504040204" pitchFamily="34" charset="0"/>
                <a:cs typeface="Tahoma" panose="020B0604030504040204" pitchFamily="34" charset="0"/>
              </a:rPr>
              <a:t>T24 being a banking software, revolves around amounts and dates. Dates are an important part of every financial transaction. </a:t>
            </a:r>
          </a:p>
          <a:p>
            <a:pPr marL="0" indent="0" algn="just">
              <a:spcAft>
                <a:spcPts val="600"/>
              </a:spcAft>
              <a:buNone/>
            </a:pPr>
            <a:endParaRPr lang="en-US" altLang="en-US" sz="1600" dirty="0"/>
          </a:p>
        </p:txBody>
      </p:sp>
      <p:grpSp>
        <p:nvGrpSpPr>
          <p:cNvPr id="15" name="Group 11">
            <a:extLst>
              <a:ext uri="{FF2B5EF4-FFF2-40B4-BE49-F238E27FC236}">
                <a16:creationId xmlns:a16="http://schemas.microsoft.com/office/drawing/2014/main" id="{A0A3AFA9-5949-40BA-9FE0-825502DB4201}"/>
              </a:ext>
            </a:extLst>
          </p:cNvPr>
          <p:cNvGrpSpPr>
            <a:grpSpLocks/>
          </p:cNvGrpSpPr>
          <p:nvPr/>
        </p:nvGrpSpPr>
        <p:grpSpPr bwMode="auto">
          <a:xfrm>
            <a:off x="66674" y="2601823"/>
            <a:ext cx="677141" cy="525235"/>
            <a:chOff x="-224584" y="4143380"/>
            <a:chExt cx="1438998" cy="1035285"/>
          </a:xfrm>
        </p:grpSpPr>
        <p:pic>
          <p:nvPicPr>
            <p:cNvPr id="16" name="Picture 3">
              <a:extLst>
                <a:ext uri="{FF2B5EF4-FFF2-40B4-BE49-F238E27FC236}">
                  <a16:creationId xmlns:a16="http://schemas.microsoft.com/office/drawing/2014/main" id="{08E5EC90-61DA-426C-8507-872C4C6F8A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4143380"/>
              <a:ext cx="425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3">
              <a:extLst>
                <a:ext uri="{FF2B5EF4-FFF2-40B4-BE49-F238E27FC236}">
                  <a16:creationId xmlns:a16="http://schemas.microsoft.com/office/drawing/2014/main" id="{FA633392-BC96-40F7-B44D-C0CAF0602E3F}"/>
                </a:ext>
              </a:extLst>
            </p:cNvPr>
            <p:cNvSpPr/>
            <p:nvPr/>
          </p:nvSpPr>
          <p:spPr>
            <a:xfrm>
              <a:off x="-224584" y="4572009"/>
              <a:ext cx="1438998" cy="606656"/>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1400" b="1" dirty="0">
                  <a:ln w="11430"/>
                  <a:solidFill>
                    <a:schemeClr val="accent1">
                      <a:lumMod val="75000"/>
                    </a:schemeClr>
                  </a:solidFill>
                  <a:effectLst>
                    <a:outerShdw blurRad="50800" dist="39000" dir="5460000" algn="tl">
                      <a:srgbClr val="000000">
                        <a:alpha val="38000"/>
                      </a:srgbClr>
                    </a:outerShdw>
                  </a:effectLst>
                  <a:cs typeface="+mn-cs"/>
                </a:rPr>
                <a:t>Why?</a:t>
              </a:r>
            </a:p>
          </p:txBody>
        </p:sp>
      </p:grpSp>
      <p:sp>
        <p:nvSpPr>
          <p:cNvPr id="3" name="Номер слайда 2">
            <a:extLst>
              <a:ext uri="{FF2B5EF4-FFF2-40B4-BE49-F238E27FC236}">
                <a16:creationId xmlns:a16="http://schemas.microsoft.com/office/drawing/2014/main" id="{AD5CBF28-64E2-4A51-9D52-35E5C6AC1865}"/>
              </a:ext>
            </a:extLst>
          </p:cNvPr>
          <p:cNvSpPr>
            <a:spLocks noGrp="1"/>
          </p:cNvSpPr>
          <p:nvPr>
            <p:ph type="sldNum" sz="quarter" idx="12"/>
          </p:nvPr>
        </p:nvSpPr>
        <p:spPr/>
        <p:txBody>
          <a:bodyPr/>
          <a:lstStyle/>
          <a:p>
            <a:fld id="{39FC74CF-8B03-5D41-97A3-DD76EB0CCB80}" type="slidenum">
              <a:rPr lang="ru-RU" smtClean="0"/>
              <a:t>23</a:t>
            </a:fld>
            <a:endParaRPr lang="ru-RU"/>
          </a:p>
        </p:txBody>
      </p:sp>
    </p:spTree>
    <p:extLst>
      <p:ext uri="{BB962C8B-B14F-4D97-AF65-F5344CB8AC3E}">
        <p14:creationId xmlns:p14="http://schemas.microsoft.com/office/powerpoint/2010/main" val="2470255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DATES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6" name="Рисунок 5">
            <a:extLst>
              <a:ext uri="{FF2B5EF4-FFF2-40B4-BE49-F238E27FC236}">
                <a16:creationId xmlns:a16="http://schemas.microsoft.com/office/drawing/2014/main" id="{28AD272F-5A21-4676-B709-9C761A679D68}"/>
              </a:ext>
            </a:extLst>
          </p:cNvPr>
          <p:cNvPicPr>
            <a:picLocks noChangeAspect="1"/>
          </p:cNvPicPr>
          <p:nvPr/>
        </p:nvPicPr>
        <p:blipFill>
          <a:blip r:embed="rId7"/>
          <a:stretch>
            <a:fillRect/>
          </a:stretch>
        </p:blipFill>
        <p:spPr>
          <a:xfrm>
            <a:off x="785813" y="675777"/>
            <a:ext cx="7242226" cy="4091485"/>
          </a:xfrm>
          <a:prstGeom prst="rect">
            <a:avLst/>
          </a:prstGeom>
        </p:spPr>
      </p:pic>
      <p:sp>
        <p:nvSpPr>
          <p:cNvPr id="3" name="Номер слайда 2">
            <a:extLst>
              <a:ext uri="{FF2B5EF4-FFF2-40B4-BE49-F238E27FC236}">
                <a16:creationId xmlns:a16="http://schemas.microsoft.com/office/drawing/2014/main" id="{7973FA18-21DD-43A8-8E99-7B70E1F74F80}"/>
              </a:ext>
            </a:extLst>
          </p:cNvPr>
          <p:cNvSpPr>
            <a:spLocks noGrp="1"/>
          </p:cNvSpPr>
          <p:nvPr>
            <p:ph type="sldNum" sz="quarter" idx="12"/>
          </p:nvPr>
        </p:nvSpPr>
        <p:spPr/>
        <p:txBody>
          <a:bodyPr/>
          <a:lstStyle/>
          <a:p>
            <a:fld id="{39FC74CF-8B03-5D41-97A3-DD76EB0CCB80}" type="slidenum">
              <a:rPr lang="ru-RU" smtClean="0"/>
              <a:t>24</a:t>
            </a:fld>
            <a:endParaRPr lang="ru-RU"/>
          </a:p>
        </p:txBody>
      </p:sp>
    </p:spTree>
    <p:extLst>
      <p:ext uri="{BB962C8B-B14F-4D97-AF65-F5344CB8AC3E}">
        <p14:creationId xmlns:p14="http://schemas.microsoft.com/office/powerpoint/2010/main" val="718215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HOLIDAY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grpSp>
        <p:nvGrpSpPr>
          <p:cNvPr id="11" name="Group 8">
            <a:extLst>
              <a:ext uri="{FF2B5EF4-FFF2-40B4-BE49-F238E27FC236}">
                <a16:creationId xmlns:a16="http://schemas.microsoft.com/office/drawing/2014/main" id="{2D942FBA-2287-4C9B-8CB5-7CCEFC2BA362}"/>
              </a:ext>
            </a:extLst>
          </p:cNvPr>
          <p:cNvGrpSpPr>
            <a:grpSpLocks/>
          </p:cNvGrpSpPr>
          <p:nvPr/>
        </p:nvGrpSpPr>
        <p:grpSpPr bwMode="auto">
          <a:xfrm>
            <a:off x="0" y="622825"/>
            <a:ext cx="810491" cy="564899"/>
            <a:chOff x="-214346" y="1285860"/>
            <a:chExt cx="1438998" cy="1098649"/>
          </a:xfrm>
        </p:grpSpPr>
        <p:pic>
          <p:nvPicPr>
            <p:cNvPr id="12" name="Picture 9">
              <a:extLst>
                <a:ext uri="{FF2B5EF4-FFF2-40B4-BE49-F238E27FC236}">
                  <a16:creationId xmlns:a16="http://schemas.microsoft.com/office/drawing/2014/main" id="{EB03B1D7-3D0E-4802-B953-8F1BFB9D9CE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4282" y="1285860"/>
              <a:ext cx="426723"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a:extLst>
                <a:ext uri="{FF2B5EF4-FFF2-40B4-BE49-F238E27FC236}">
                  <a16:creationId xmlns:a16="http://schemas.microsoft.com/office/drawing/2014/main" id="{B5FB5071-9D2C-42F0-9AF6-D32DBB77B762}"/>
                </a:ext>
              </a:extLst>
            </p:cNvPr>
            <p:cNvSpPr/>
            <p:nvPr/>
          </p:nvSpPr>
          <p:spPr>
            <a:xfrm>
              <a:off x="-214346" y="1785926"/>
              <a:ext cx="1438998" cy="598583"/>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1430"/>
                  <a:solidFill>
                    <a:srgbClr val="4F81BD">
                      <a:lumMod val="75000"/>
                    </a:srgbClr>
                  </a:solidFill>
                  <a:effectLst>
                    <a:outerShdw blurRad="50800" dist="39000" dir="5460000" algn="tl">
                      <a:srgbClr val="000000">
                        <a:alpha val="38000"/>
                      </a:srgbClr>
                    </a:outerShdw>
                  </a:effectLst>
                  <a:uLnTx/>
                  <a:uFillTx/>
                  <a:latin typeface="Calibri"/>
                  <a:ea typeface="+mn-ea"/>
                  <a:cs typeface="+mn-cs"/>
                </a:rPr>
                <a:t>What?</a:t>
              </a:r>
            </a:p>
          </p:txBody>
        </p:sp>
      </p:grpSp>
      <p:sp>
        <p:nvSpPr>
          <p:cNvPr id="14" name="Содержимое 2">
            <a:extLst>
              <a:ext uri="{FF2B5EF4-FFF2-40B4-BE49-F238E27FC236}">
                <a16:creationId xmlns:a16="http://schemas.microsoft.com/office/drawing/2014/main" id="{F0E7AF4C-5912-456D-AD21-C82D965D9DE2}"/>
              </a:ext>
            </a:extLst>
          </p:cNvPr>
          <p:cNvSpPr>
            <a:spLocks noGrp="1"/>
          </p:cNvSpPr>
          <p:nvPr>
            <p:ph idx="1"/>
          </p:nvPr>
        </p:nvSpPr>
        <p:spPr>
          <a:xfrm>
            <a:off x="103909" y="1227818"/>
            <a:ext cx="7270134" cy="3135080"/>
          </a:xfrm>
        </p:spPr>
        <p:txBody>
          <a:bodyPr>
            <a:normAutofit/>
          </a:bodyPr>
          <a:lstStyle/>
          <a:p>
            <a:pPr algn="just">
              <a:spcAft>
                <a:spcPts val="600"/>
              </a:spcAft>
              <a:buBlip>
                <a:blip r:embed="rId8"/>
              </a:buBlip>
            </a:pPr>
            <a:r>
              <a:rPr lang="en-US" altLang="en-US" sz="1600" dirty="0">
                <a:latin typeface="Tahoma" panose="020B0604030504040204" pitchFamily="34" charset="0"/>
                <a:ea typeface="Tahoma" panose="020B0604030504040204" pitchFamily="34" charset="0"/>
                <a:cs typeface="Tahoma" panose="020B0604030504040204" pitchFamily="34" charset="0"/>
              </a:rPr>
              <a:t>T24 uses the </a:t>
            </a:r>
            <a:r>
              <a:rPr lang="en-US" altLang="en-US" sz="1600" b="1" dirty="0">
                <a:latin typeface="Tahoma" panose="020B0604030504040204" pitchFamily="34" charset="0"/>
                <a:ea typeface="Tahoma" panose="020B0604030504040204" pitchFamily="34" charset="0"/>
                <a:cs typeface="Tahoma" panose="020B0604030504040204" pitchFamily="34" charset="0"/>
              </a:rPr>
              <a:t>HOLIDAY</a:t>
            </a:r>
            <a:r>
              <a:rPr lang="en-US" altLang="en-US" sz="1600" dirty="0">
                <a:latin typeface="Tahoma" panose="020B0604030504040204" pitchFamily="34" charset="0"/>
                <a:ea typeface="Tahoma" panose="020B0604030504040204" pitchFamily="34" charset="0"/>
                <a:cs typeface="Tahoma" panose="020B0604030504040204" pitchFamily="34" charset="0"/>
              </a:rPr>
              <a:t> </a:t>
            </a:r>
            <a:r>
              <a:rPr lang="en-GB" altLang="en-US" sz="1600" dirty="0">
                <a:latin typeface="Tahoma" panose="020B0604030504040204" pitchFamily="34" charset="0"/>
                <a:ea typeface="Tahoma" panose="020B0604030504040204" pitchFamily="34" charset="0"/>
                <a:cs typeface="Tahoma" panose="020B0604030504040204" pitchFamily="34" charset="0"/>
              </a:rPr>
              <a:t>table</a:t>
            </a:r>
            <a:r>
              <a:rPr lang="en-US" altLang="en-US" sz="1600" dirty="0">
                <a:latin typeface="Tahoma" panose="020B0604030504040204" pitchFamily="34" charset="0"/>
                <a:ea typeface="Tahoma" panose="020B0604030504040204" pitchFamily="34" charset="0"/>
                <a:cs typeface="Tahoma" panose="020B0604030504040204" pitchFamily="34" charset="0"/>
              </a:rPr>
              <a:t> to indicate the public holidays and weekend days</a:t>
            </a:r>
          </a:p>
          <a:p>
            <a:pPr algn="just">
              <a:spcAft>
                <a:spcPts val="600"/>
              </a:spcAft>
              <a:buBlip>
                <a:blip r:embed="rId8"/>
              </a:buBlip>
            </a:pPr>
            <a:r>
              <a:rPr lang="en-US" altLang="en-US" sz="1600" dirty="0">
                <a:latin typeface="Tahoma" panose="020B0604030504040204" pitchFamily="34" charset="0"/>
                <a:ea typeface="Tahoma" panose="020B0604030504040204" pitchFamily="34" charset="0"/>
                <a:cs typeface="Tahoma" panose="020B0604030504040204" pitchFamily="34" charset="0"/>
              </a:rPr>
              <a:t>This table is referred by the close of business service to roll the dates forward</a:t>
            </a:r>
          </a:p>
          <a:p>
            <a:pPr marL="0" indent="0" algn="just">
              <a:spcAft>
                <a:spcPts val="600"/>
              </a:spcAft>
              <a:buNone/>
            </a:pPr>
            <a:endParaRPr lang="en-GB" altLang="en-US" sz="1700" dirty="0"/>
          </a:p>
          <a:p>
            <a:pPr marL="0" indent="0" algn="just">
              <a:spcAft>
                <a:spcPts val="600"/>
              </a:spcAft>
              <a:buNone/>
            </a:pPr>
            <a:endParaRPr lang="en-GB" altLang="en-US" sz="1700" dirty="0"/>
          </a:p>
          <a:p>
            <a:pPr algn="just">
              <a:spcAft>
                <a:spcPts val="600"/>
              </a:spcAft>
              <a:buBlip>
                <a:blip r:embed="rId8"/>
              </a:buBlip>
            </a:pPr>
            <a:r>
              <a:rPr lang="en-US" altLang="en-US" sz="1600" dirty="0">
                <a:latin typeface="Tahoma" panose="020B0604030504040204" pitchFamily="34" charset="0"/>
                <a:ea typeface="Tahoma" panose="020B0604030504040204" pitchFamily="34" charset="0"/>
                <a:cs typeface="Tahoma" panose="020B0604030504040204" pitchFamily="34" charset="0"/>
              </a:rPr>
              <a:t>The </a:t>
            </a:r>
            <a:r>
              <a:rPr lang="en-US" altLang="en-US" sz="1600" b="1" dirty="0">
                <a:latin typeface="Tahoma" panose="020B0604030504040204" pitchFamily="34" charset="0"/>
                <a:ea typeface="Tahoma" panose="020B0604030504040204" pitchFamily="34" charset="0"/>
                <a:cs typeface="Tahoma" panose="020B0604030504040204" pitchFamily="34" charset="0"/>
              </a:rPr>
              <a:t>DATES</a:t>
            </a:r>
            <a:r>
              <a:rPr lang="en-US" altLang="en-US" sz="1600" dirty="0">
                <a:latin typeface="Tahoma" panose="020B0604030504040204" pitchFamily="34" charset="0"/>
                <a:ea typeface="Tahoma" panose="020B0604030504040204" pitchFamily="34" charset="0"/>
                <a:cs typeface="Tahoma" panose="020B0604030504040204" pitchFamily="34" charset="0"/>
              </a:rPr>
              <a:t> table only stores information about dates</a:t>
            </a:r>
          </a:p>
          <a:p>
            <a:pPr algn="just">
              <a:spcAft>
                <a:spcPts val="600"/>
              </a:spcAft>
              <a:buBlip>
                <a:blip r:embed="rId8"/>
              </a:buBlip>
            </a:pPr>
            <a:r>
              <a:rPr lang="en-US" altLang="en-US" sz="1600" dirty="0">
                <a:latin typeface="Tahoma" panose="020B0604030504040204" pitchFamily="34" charset="0"/>
                <a:ea typeface="Tahoma" panose="020B0604030504040204" pitchFamily="34" charset="0"/>
                <a:cs typeface="Tahoma" panose="020B0604030504040204" pitchFamily="34" charset="0"/>
              </a:rPr>
              <a:t>The </a:t>
            </a:r>
            <a:r>
              <a:rPr lang="en-US" altLang="en-US" sz="1600" b="1" dirty="0">
                <a:latin typeface="Tahoma" panose="020B0604030504040204" pitchFamily="34" charset="0"/>
                <a:ea typeface="Tahoma" panose="020B0604030504040204" pitchFamily="34" charset="0"/>
                <a:cs typeface="Tahoma" panose="020B0604030504040204" pitchFamily="34" charset="0"/>
              </a:rPr>
              <a:t>HOLIDAY</a:t>
            </a:r>
            <a:r>
              <a:rPr lang="en-US" altLang="en-US" sz="1600" dirty="0">
                <a:latin typeface="Tahoma" panose="020B0604030504040204" pitchFamily="34" charset="0"/>
                <a:ea typeface="Tahoma" panose="020B0604030504040204" pitchFamily="34" charset="0"/>
                <a:cs typeface="Tahoma" panose="020B0604030504040204" pitchFamily="34" charset="0"/>
              </a:rPr>
              <a:t> table drives the logic behind calculating date</a:t>
            </a:r>
          </a:p>
          <a:p>
            <a:pPr marL="0" indent="0" algn="just">
              <a:spcAft>
                <a:spcPts val="600"/>
              </a:spcAft>
              <a:buNone/>
            </a:pPr>
            <a:endParaRPr lang="en-US" altLang="en-US" sz="1600" dirty="0"/>
          </a:p>
        </p:txBody>
      </p:sp>
      <p:grpSp>
        <p:nvGrpSpPr>
          <p:cNvPr id="15" name="Group 11">
            <a:extLst>
              <a:ext uri="{FF2B5EF4-FFF2-40B4-BE49-F238E27FC236}">
                <a16:creationId xmlns:a16="http://schemas.microsoft.com/office/drawing/2014/main" id="{A0A3AFA9-5949-40BA-9FE0-825502DB4201}"/>
              </a:ext>
            </a:extLst>
          </p:cNvPr>
          <p:cNvGrpSpPr>
            <a:grpSpLocks/>
          </p:cNvGrpSpPr>
          <p:nvPr/>
        </p:nvGrpSpPr>
        <p:grpSpPr bwMode="auto">
          <a:xfrm>
            <a:off x="66674" y="2601823"/>
            <a:ext cx="677141" cy="525235"/>
            <a:chOff x="-224584" y="4143380"/>
            <a:chExt cx="1438998" cy="1035285"/>
          </a:xfrm>
        </p:grpSpPr>
        <p:pic>
          <p:nvPicPr>
            <p:cNvPr id="16" name="Picture 3">
              <a:extLst>
                <a:ext uri="{FF2B5EF4-FFF2-40B4-BE49-F238E27FC236}">
                  <a16:creationId xmlns:a16="http://schemas.microsoft.com/office/drawing/2014/main" id="{08E5EC90-61DA-426C-8507-872C4C6F8A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4143380"/>
              <a:ext cx="425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3">
              <a:extLst>
                <a:ext uri="{FF2B5EF4-FFF2-40B4-BE49-F238E27FC236}">
                  <a16:creationId xmlns:a16="http://schemas.microsoft.com/office/drawing/2014/main" id="{FA633392-BC96-40F7-B44D-C0CAF0602E3F}"/>
                </a:ext>
              </a:extLst>
            </p:cNvPr>
            <p:cNvSpPr/>
            <p:nvPr/>
          </p:nvSpPr>
          <p:spPr>
            <a:xfrm>
              <a:off x="-224584" y="4572009"/>
              <a:ext cx="1438998" cy="606656"/>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1430"/>
                  <a:solidFill>
                    <a:srgbClr val="4F81BD">
                      <a:lumMod val="75000"/>
                    </a:srgbClr>
                  </a:solidFill>
                  <a:effectLst>
                    <a:outerShdw blurRad="50800" dist="39000" dir="5460000" algn="tl">
                      <a:srgbClr val="000000">
                        <a:alpha val="38000"/>
                      </a:srgbClr>
                    </a:outerShdw>
                  </a:effectLst>
                  <a:uLnTx/>
                  <a:uFillTx/>
                  <a:latin typeface="Calibri"/>
                  <a:ea typeface="+mn-ea"/>
                  <a:cs typeface="+mn-cs"/>
                </a:rPr>
                <a:t>Why?</a:t>
              </a:r>
            </a:p>
          </p:txBody>
        </p:sp>
      </p:grpSp>
      <p:sp>
        <p:nvSpPr>
          <p:cNvPr id="3" name="Номер слайда 2">
            <a:extLst>
              <a:ext uri="{FF2B5EF4-FFF2-40B4-BE49-F238E27FC236}">
                <a16:creationId xmlns:a16="http://schemas.microsoft.com/office/drawing/2014/main" id="{A91804C3-0F03-4DA6-ACAD-DE76F9D5C130}"/>
              </a:ext>
            </a:extLst>
          </p:cNvPr>
          <p:cNvSpPr>
            <a:spLocks noGrp="1"/>
          </p:cNvSpPr>
          <p:nvPr>
            <p:ph type="sldNum" sz="quarter" idx="12"/>
          </p:nvPr>
        </p:nvSpPr>
        <p:spPr/>
        <p:txBody>
          <a:bodyPr/>
          <a:lstStyle/>
          <a:p>
            <a:fld id="{39FC74CF-8B03-5D41-97A3-DD76EB0CCB80}" type="slidenum">
              <a:rPr lang="ru-RU" smtClean="0"/>
              <a:t>25</a:t>
            </a:fld>
            <a:endParaRPr lang="ru-RU"/>
          </a:p>
        </p:txBody>
      </p:sp>
    </p:spTree>
    <p:extLst>
      <p:ext uri="{BB962C8B-B14F-4D97-AF65-F5344CB8AC3E}">
        <p14:creationId xmlns:p14="http://schemas.microsoft.com/office/powerpoint/2010/main" val="658403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HOLIDAY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TextBox 11">
            <a:extLst>
              <a:ext uri="{FF2B5EF4-FFF2-40B4-BE49-F238E27FC236}">
                <a16:creationId xmlns:a16="http://schemas.microsoft.com/office/drawing/2014/main" id="{139A04DF-12A1-49A9-8E36-3EC6DC7A346F}"/>
              </a:ext>
            </a:extLst>
          </p:cNvPr>
          <p:cNvSpPr txBox="1"/>
          <p:nvPr/>
        </p:nvSpPr>
        <p:spPr>
          <a:xfrm>
            <a:off x="6027791" y="3008822"/>
            <a:ext cx="2503146" cy="1200329"/>
          </a:xfrm>
          <a:prstGeom prst="rect">
            <a:avLst/>
          </a:prstGeom>
          <a:noFill/>
        </p:spPr>
        <p:txBody>
          <a:bodyPr wrap="square">
            <a:spAutoFit/>
          </a:bodyPr>
          <a:lstStyle/>
          <a:p>
            <a:r>
              <a:rPr lang="en-US" dirty="0"/>
              <a:t>W = working day </a:t>
            </a:r>
          </a:p>
          <a:p>
            <a:r>
              <a:rPr lang="en-US" dirty="0"/>
              <a:t>H = non-working day </a:t>
            </a:r>
          </a:p>
          <a:p>
            <a:r>
              <a:rPr lang="en-US" dirty="0"/>
              <a:t>X = non-existent day, e.g. 	February 30th</a:t>
            </a:r>
            <a:endParaRPr lang="ru-RU" dirty="0"/>
          </a:p>
        </p:txBody>
      </p:sp>
      <p:sp>
        <p:nvSpPr>
          <p:cNvPr id="3" name="Номер слайда 2">
            <a:extLst>
              <a:ext uri="{FF2B5EF4-FFF2-40B4-BE49-F238E27FC236}">
                <a16:creationId xmlns:a16="http://schemas.microsoft.com/office/drawing/2014/main" id="{A4242391-4874-42DC-BFA2-C089EB8A027C}"/>
              </a:ext>
            </a:extLst>
          </p:cNvPr>
          <p:cNvSpPr>
            <a:spLocks noGrp="1"/>
          </p:cNvSpPr>
          <p:nvPr>
            <p:ph type="sldNum" sz="quarter" idx="12"/>
          </p:nvPr>
        </p:nvSpPr>
        <p:spPr/>
        <p:txBody>
          <a:bodyPr/>
          <a:lstStyle/>
          <a:p>
            <a:fld id="{39FC74CF-8B03-5D41-97A3-DD76EB0CCB80}" type="slidenum">
              <a:rPr lang="ru-RU" smtClean="0"/>
              <a:t>26</a:t>
            </a:fld>
            <a:endParaRPr lang="ru-RU"/>
          </a:p>
        </p:txBody>
      </p:sp>
      <p:pic>
        <p:nvPicPr>
          <p:cNvPr id="11" name="Рисунок 10">
            <a:extLst>
              <a:ext uri="{FF2B5EF4-FFF2-40B4-BE49-F238E27FC236}">
                <a16:creationId xmlns:a16="http://schemas.microsoft.com/office/drawing/2014/main" id="{47BD17DB-95CD-48D5-ABDB-78A794FE9088}"/>
              </a:ext>
            </a:extLst>
          </p:cNvPr>
          <p:cNvPicPr>
            <a:picLocks noChangeAspect="1"/>
          </p:cNvPicPr>
          <p:nvPr/>
        </p:nvPicPr>
        <p:blipFill>
          <a:blip r:embed="rId7"/>
          <a:stretch>
            <a:fillRect/>
          </a:stretch>
        </p:blipFill>
        <p:spPr>
          <a:xfrm>
            <a:off x="571323" y="657182"/>
            <a:ext cx="5310188" cy="3942758"/>
          </a:xfrm>
          <a:prstGeom prst="rect">
            <a:avLst/>
          </a:prstGeom>
        </p:spPr>
      </p:pic>
      <p:sp>
        <p:nvSpPr>
          <p:cNvPr id="13" name="Прямоугольник 12">
            <a:extLst>
              <a:ext uri="{FF2B5EF4-FFF2-40B4-BE49-F238E27FC236}">
                <a16:creationId xmlns:a16="http://schemas.microsoft.com/office/drawing/2014/main" id="{320CF1EE-474D-411A-B819-F184F8945A16}"/>
              </a:ext>
            </a:extLst>
          </p:cNvPr>
          <p:cNvSpPr/>
          <p:nvPr/>
        </p:nvSpPr>
        <p:spPr>
          <a:xfrm>
            <a:off x="941573" y="4301454"/>
            <a:ext cx="3930974" cy="298485"/>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DCDE5B29-746D-420F-AE6C-18030F5F878E}"/>
              </a:ext>
            </a:extLst>
          </p:cNvPr>
          <p:cNvSpPr/>
          <p:nvPr/>
        </p:nvSpPr>
        <p:spPr>
          <a:xfrm>
            <a:off x="892165" y="1158847"/>
            <a:ext cx="3043404" cy="238316"/>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546720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Core Parameters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Содержимое 2">
            <a:extLst>
              <a:ext uri="{FF2B5EF4-FFF2-40B4-BE49-F238E27FC236}">
                <a16:creationId xmlns:a16="http://schemas.microsoft.com/office/drawing/2014/main" id="{0FAC204A-0AEB-4DC5-A050-81DA197B0542}"/>
              </a:ext>
            </a:extLst>
          </p:cNvPr>
          <p:cNvSpPr>
            <a:spLocks noGrp="1"/>
          </p:cNvSpPr>
          <p:nvPr>
            <p:ph idx="1"/>
          </p:nvPr>
        </p:nvSpPr>
        <p:spPr>
          <a:xfrm>
            <a:off x="259738" y="880577"/>
            <a:ext cx="8004585" cy="3598825"/>
          </a:xfrm>
        </p:spPr>
        <p:txBody>
          <a:bodyPr>
            <a:normAutofit/>
          </a:bodyPr>
          <a:lstStyle/>
          <a:p>
            <a:pPr lvl="1" algn="just">
              <a:spcAft>
                <a:spcPts val="600"/>
              </a:spcAft>
              <a:buBlip>
                <a:blip r:embed="rId7"/>
              </a:buBlip>
            </a:pPr>
            <a:r>
              <a:rPr lang="en-US" altLang="ru-RU"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Bank Parameters</a:t>
            </a:r>
          </a:p>
          <a:p>
            <a:pPr lvl="1"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Finance parameters </a:t>
            </a:r>
          </a:p>
          <a:p>
            <a:pPr lvl="1" algn="just">
              <a:spcAft>
                <a:spcPts val="600"/>
              </a:spcAft>
              <a:buBlip>
                <a:blip r:embed="rId7"/>
              </a:buBlip>
            </a:pPr>
            <a:r>
              <a:rPr lang="en-US" altLang="ru-RU"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Customer parameters</a:t>
            </a:r>
            <a:endParaRPr lang="en-US" altLang="ru-RU"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ru-RU" sz="1800" dirty="0"/>
          </a:p>
          <a:p>
            <a:pPr marL="0" indent="0" algn="just">
              <a:spcAft>
                <a:spcPts val="600"/>
              </a:spcAft>
              <a:buNone/>
            </a:pPr>
            <a:endParaRPr lang="en-US" altLang="en-US" sz="1600" dirty="0"/>
          </a:p>
        </p:txBody>
      </p:sp>
      <p:sp>
        <p:nvSpPr>
          <p:cNvPr id="3" name="Номер слайда 2">
            <a:extLst>
              <a:ext uri="{FF2B5EF4-FFF2-40B4-BE49-F238E27FC236}">
                <a16:creationId xmlns:a16="http://schemas.microsoft.com/office/drawing/2014/main" id="{737B09A1-6686-45F5-9854-DAA03021C83F}"/>
              </a:ext>
            </a:extLst>
          </p:cNvPr>
          <p:cNvSpPr>
            <a:spLocks noGrp="1"/>
          </p:cNvSpPr>
          <p:nvPr>
            <p:ph type="sldNum" sz="quarter" idx="12"/>
          </p:nvPr>
        </p:nvSpPr>
        <p:spPr/>
        <p:txBody>
          <a:bodyPr/>
          <a:lstStyle/>
          <a:p>
            <a:fld id="{39FC74CF-8B03-5D41-97A3-DD76EB0CCB80}" type="slidenum">
              <a:rPr lang="ru-RU" smtClean="0"/>
              <a:t>27</a:t>
            </a:fld>
            <a:endParaRPr lang="ru-RU"/>
          </a:p>
        </p:txBody>
      </p:sp>
    </p:spTree>
    <p:extLst>
      <p:ext uri="{BB962C8B-B14F-4D97-AF65-F5344CB8AC3E}">
        <p14:creationId xmlns:p14="http://schemas.microsoft.com/office/powerpoint/2010/main" val="1843588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Finance Parameters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Содержимое 2">
            <a:extLst>
              <a:ext uri="{FF2B5EF4-FFF2-40B4-BE49-F238E27FC236}">
                <a16:creationId xmlns:a16="http://schemas.microsoft.com/office/drawing/2014/main" id="{0FAC204A-0AEB-4DC5-A050-81DA197B0542}"/>
              </a:ext>
            </a:extLst>
          </p:cNvPr>
          <p:cNvSpPr>
            <a:spLocks noGrp="1"/>
          </p:cNvSpPr>
          <p:nvPr>
            <p:ph idx="1"/>
          </p:nvPr>
        </p:nvSpPr>
        <p:spPr>
          <a:xfrm>
            <a:off x="341106" y="1128243"/>
            <a:ext cx="8004585" cy="3598825"/>
          </a:xfrm>
        </p:spPr>
        <p:txBody>
          <a:bodyPr>
            <a:normAutofit/>
          </a:bodyPr>
          <a:lstStyle/>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Currency parameters</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Currency market</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Currency rates</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Interest rates types</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Interest rates</a:t>
            </a:r>
          </a:p>
          <a:p>
            <a:pPr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Cost &amp; Profit Centers etc.</a:t>
            </a:r>
          </a:p>
          <a:p>
            <a:pPr marL="0" indent="0" algn="just">
              <a:spcAft>
                <a:spcPts val="600"/>
              </a:spcAft>
              <a:buNone/>
            </a:pPr>
            <a:r>
              <a:rPr lang="en-US" altLang="ru-RU" sz="1700" dirty="0">
                <a:latin typeface="Tahoma" panose="020B0604030504040204" pitchFamily="34" charset="0"/>
                <a:ea typeface="Tahoma" panose="020B0604030504040204" pitchFamily="34" charset="0"/>
                <a:cs typeface="Tahoma" panose="020B0604030504040204" pitchFamily="34" charset="0"/>
              </a:rPr>
              <a:t> </a:t>
            </a:r>
          </a:p>
          <a:p>
            <a:pPr marL="0" indent="0" algn="just">
              <a:spcAft>
                <a:spcPts val="600"/>
              </a:spcAft>
              <a:buNone/>
            </a:pPr>
            <a:endParaRPr lang="en-US" altLang="ru-RU" sz="1800" dirty="0"/>
          </a:p>
          <a:p>
            <a:pPr marL="0" indent="0" algn="just">
              <a:spcAft>
                <a:spcPts val="600"/>
              </a:spcAft>
              <a:buNone/>
            </a:pPr>
            <a:endParaRPr lang="en-US" altLang="en-US" sz="1600" dirty="0"/>
          </a:p>
        </p:txBody>
      </p:sp>
      <p:sp>
        <p:nvSpPr>
          <p:cNvPr id="3" name="Номер слайда 2">
            <a:extLst>
              <a:ext uri="{FF2B5EF4-FFF2-40B4-BE49-F238E27FC236}">
                <a16:creationId xmlns:a16="http://schemas.microsoft.com/office/drawing/2014/main" id="{5302FEE4-2F02-458C-8A78-00F3BD29915A}"/>
              </a:ext>
            </a:extLst>
          </p:cNvPr>
          <p:cNvSpPr>
            <a:spLocks noGrp="1"/>
          </p:cNvSpPr>
          <p:nvPr>
            <p:ph type="sldNum" sz="quarter" idx="12"/>
          </p:nvPr>
        </p:nvSpPr>
        <p:spPr/>
        <p:txBody>
          <a:bodyPr/>
          <a:lstStyle/>
          <a:p>
            <a:fld id="{39FC74CF-8B03-5D41-97A3-DD76EB0CCB80}" type="slidenum">
              <a:rPr lang="ru-RU" smtClean="0"/>
              <a:t>28</a:t>
            </a:fld>
            <a:endParaRPr lang="ru-RU"/>
          </a:p>
        </p:txBody>
      </p:sp>
    </p:spTree>
    <p:extLst>
      <p:ext uri="{BB962C8B-B14F-4D97-AF65-F5344CB8AC3E}">
        <p14:creationId xmlns:p14="http://schemas.microsoft.com/office/powerpoint/2010/main" val="155870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CATEGORY – Category codes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3F8DE24E-406C-4350-A975-AFB088BEFA40}"/>
              </a:ext>
            </a:extLst>
          </p:cNvPr>
          <p:cNvSpPr>
            <a:spLocks noGrp="1"/>
          </p:cNvSpPr>
          <p:nvPr>
            <p:ph idx="1"/>
          </p:nvPr>
        </p:nvSpPr>
        <p:spPr>
          <a:xfrm>
            <a:off x="103909" y="767246"/>
            <a:ext cx="8582891" cy="3959822"/>
          </a:xfrm>
        </p:spPr>
        <p:txBody>
          <a:bodyPr>
            <a:normAutofit/>
          </a:bodyPr>
          <a:lstStyle/>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The category codes used to classify in T24 Financial Transactions and Products:</a:t>
            </a:r>
          </a:p>
          <a:p>
            <a:pPr lvl="1"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Products and Sub Products</a:t>
            </a:r>
          </a:p>
          <a:p>
            <a:pPr lvl="1"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Accounts</a:t>
            </a:r>
          </a:p>
          <a:p>
            <a:pPr lvl="1"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Profit &amp; Loss </a:t>
            </a:r>
          </a:p>
          <a:p>
            <a:pPr marL="0" indent="0" algn="just">
              <a:spcAft>
                <a:spcPts val="600"/>
              </a:spcAft>
              <a:buNone/>
            </a:pPr>
            <a:endParaRPr lang="en-US" altLang="ru-RU" sz="1600" dirty="0"/>
          </a:p>
          <a:p>
            <a:pPr algn="just">
              <a:spcAft>
                <a:spcPts val="600"/>
              </a:spcAft>
              <a:buBlip>
                <a:blip r:embed="rId7"/>
              </a:buBlip>
            </a:pPr>
            <a:endParaRPr lang="en-US" altLang="ru-RU" sz="1600" dirty="0"/>
          </a:p>
          <a:p>
            <a:pPr marL="0" indent="0" algn="just">
              <a:spcAft>
                <a:spcPts val="600"/>
              </a:spcAft>
              <a:buNone/>
            </a:pPr>
            <a:endParaRPr lang="en-US" altLang="en-US" sz="1600" dirty="0"/>
          </a:p>
        </p:txBody>
      </p:sp>
      <p:pic>
        <p:nvPicPr>
          <p:cNvPr id="6" name="Рисунок 5">
            <a:extLst>
              <a:ext uri="{FF2B5EF4-FFF2-40B4-BE49-F238E27FC236}">
                <a16:creationId xmlns:a16="http://schemas.microsoft.com/office/drawing/2014/main" id="{74367AE1-0EE8-499B-8602-B9332EF0A2B5}"/>
              </a:ext>
            </a:extLst>
          </p:cNvPr>
          <p:cNvPicPr>
            <a:picLocks noChangeAspect="1"/>
          </p:cNvPicPr>
          <p:nvPr/>
        </p:nvPicPr>
        <p:blipFill>
          <a:blip r:embed="rId8"/>
          <a:stretch>
            <a:fillRect/>
          </a:stretch>
        </p:blipFill>
        <p:spPr>
          <a:xfrm>
            <a:off x="3589020" y="1165092"/>
            <a:ext cx="4343400" cy="3829050"/>
          </a:xfrm>
          <a:prstGeom prst="rect">
            <a:avLst/>
          </a:prstGeom>
        </p:spPr>
      </p:pic>
      <p:sp>
        <p:nvSpPr>
          <p:cNvPr id="3" name="Номер слайда 2">
            <a:extLst>
              <a:ext uri="{FF2B5EF4-FFF2-40B4-BE49-F238E27FC236}">
                <a16:creationId xmlns:a16="http://schemas.microsoft.com/office/drawing/2014/main" id="{7EC38C75-2EF6-4221-918D-E310414D0676}"/>
              </a:ext>
            </a:extLst>
          </p:cNvPr>
          <p:cNvSpPr>
            <a:spLocks noGrp="1"/>
          </p:cNvSpPr>
          <p:nvPr>
            <p:ph type="sldNum" sz="quarter" idx="12"/>
          </p:nvPr>
        </p:nvSpPr>
        <p:spPr/>
        <p:txBody>
          <a:bodyPr/>
          <a:lstStyle/>
          <a:p>
            <a:fld id="{39FC74CF-8B03-5D41-97A3-DD76EB0CCB80}" type="slidenum">
              <a:rPr lang="ru-RU" smtClean="0"/>
              <a:t>29</a:t>
            </a:fld>
            <a:endParaRPr lang="ru-RU"/>
          </a:p>
        </p:txBody>
      </p:sp>
    </p:spTree>
    <p:extLst>
      <p:ext uri="{BB962C8B-B14F-4D97-AF65-F5344CB8AC3E}">
        <p14:creationId xmlns:p14="http://schemas.microsoft.com/office/powerpoint/2010/main" val="35710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353291" y="1385595"/>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Application Structure and Files in T24. T24 Workflow. User roles. Audit fields, record statuses, file suffixes. </a:t>
            </a:r>
          </a:p>
          <a:p>
            <a:pPr algn="just">
              <a:spcAft>
                <a:spcPts val="600"/>
              </a:spcAft>
              <a:buBlip>
                <a:blip r:embed="rId4"/>
              </a:buBlip>
            </a:pPr>
            <a:r>
              <a:rPr lang="en-US"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T24 Core Parameters and Core Tables </a:t>
            </a:r>
          </a:p>
          <a:p>
            <a:pPr marL="0" indent="0" algn="just">
              <a:spcAft>
                <a:spcPts val="600"/>
              </a:spcAft>
              <a:buNone/>
            </a:pPr>
            <a:endParaRPr lang="ru-RU"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0C17EB2C-47B3-4F2A-93A6-0CD04C436910}"/>
              </a:ext>
            </a:extLst>
          </p:cNvPr>
          <p:cNvSpPr>
            <a:spLocks noGrp="1"/>
          </p:cNvSpPr>
          <p:nvPr>
            <p:ph type="sldNum" sz="quarter" idx="12"/>
          </p:nvPr>
        </p:nvSpPr>
        <p:spPr/>
        <p:txBody>
          <a:bodyPr/>
          <a:lstStyle/>
          <a:p>
            <a:fld id="{39FC74CF-8B03-5D41-97A3-DD76EB0CCB80}" type="slidenum">
              <a:rPr lang="ru-RU" smtClean="0"/>
              <a:t>3</a:t>
            </a:fld>
            <a:endParaRPr lang="ru-RU"/>
          </a:p>
        </p:txBody>
      </p:sp>
    </p:spTree>
    <p:extLst>
      <p:ext uri="{BB962C8B-B14F-4D97-AF65-F5344CB8AC3E}">
        <p14:creationId xmlns:p14="http://schemas.microsoft.com/office/powerpoint/2010/main" val="4038544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CATEGORY – Category codes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6" name="Рисунок 5">
            <a:extLst>
              <a:ext uri="{FF2B5EF4-FFF2-40B4-BE49-F238E27FC236}">
                <a16:creationId xmlns:a16="http://schemas.microsoft.com/office/drawing/2014/main" id="{E60658F2-46B0-466F-91E8-BC1D791D552F}"/>
              </a:ext>
            </a:extLst>
          </p:cNvPr>
          <p:cNvPicPr>
            <a:picLocks noChangeAspect="1"/>
          </p:cNvPicPr>
          <p:nvPr/>
        </p:nvPicPr>
        <p:blipFill>
          <a:blip r:embed="rId7"/>
          <a:stretch>
            <a:fillRect/>
          </a:stretch>
        </p:blipFill>
        <p:spPr>
          <a:xfrm>
            <a:off x="707042" y="659434"/>
            <a:ext cx="6822831" cy="4107829"/>
          </a:xfrm>
          <a:prstGeom prst="rect">
            <a:avLst/>
          </a:prstGeom>
        </p:spPr>
      </p:pic>
      <p:sp>
        <p:nvSpPr>
          <p:cNvPr id="3" name="Номер слайда 2">
            <a:extLst>
              <a:ext uri="{FF2B5EF4-FFF2-40B4-BE49-F238E27FC236}">
                <a16:creationId xmlns:a16="http://schemas.microsoft.com/office/drawing/2014/main" id="{40671DEF-2B24-40ED-8BF9-30905972A44F}"/>
              </a:ext>
            </a:extLst>
          </p:cNvPr>
          <p:cNvSpPr>
            <a:spLocks noGrp="1"/>
          </p:cNvSpPr>
          <p:nvPr>
            <p:ph type="sldNum" sz="quarter" idx="12"/>
          </p:nvPr>
        </p:nvSpPr>
        <p:spPr/>
        <p:txBody>
          <a:bodyPr/>
          <a:lstStyle/>
          <a:p>
            <a:fld id="{39FC74CF-8B03-5D41-97A3-DD76EB0CCB80}" type="slidenum">
              <a:rPr lang="ru-RU" smtClean="0"/>
              <a:t>30</a:t>
            </a:fld>
            <a:endParaRPr lang="ru-RU"/>
          </a:p>
        </p:txBody>
      </p:sp>
    </p:spTree>
    <p:extLst>
      <p:ext uri="{BB962C8B-B14F-4D97-AF65-F5344CB8AC3E}">
        <p14:creationId xmlns:p14="http://schemas.microsoft.com/office/powerpoint/2010/main" val="2752979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С</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URRENCY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21" name="Рисунок 20">
            <a:extLst>
              <a:ext uri="{FF2B5EF4-FFF2-40B4-BE49-F238E27FC236}">
                <a16:creationId xmlns:a16="http://schemas.microsoft.com/office/drawing/2014/main" id="{A7CD6C72-342C-498D-AE4F-8C95F5D07503}"/>
              </a:ext>
            </a:extLst>
          </p:cNvPr>
          <p:cNvPicPr>
            <a:picLocks noChangeAspect="1"/>
          </p:cNvPicPr>
          <p:nvPr/>
        </p:nvPicPr>
        <p:blipFill>
          <a:blip r:embed="rId6"/>
          <a:stretch>
            <a:fillRect/>
          </a:stretch>
        </p:blipFill>
        <p:spPr>
          <a:xfrm>
            <a:off x="479454" y="688470"/>
            <a:ext cx="2212242" cy="2022621"/>
          </a:xfrm>
          <a:prstGeom prst="rect">
            <a:avLst/>
          </a:prstGeom>
          <a:noFill/>
          <a:ln w="12700">
            <a:solidFill>
              <a:schemeClr val="tx1"/>
            </a:solidFill>
            <a:miter lim="800000"/>
            <a:headEnd/>
            <a:tailEnd/>
          </a:ln>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31" name="Рисунок 30">
            <a:extLst>
              <a:ext uri="{FF2B5EF4-FFF2-40B4-BE49-F238E27FC236}">
                <a16:creationId xmlns:a16="http://schemas.microsoft.com/office/drawing/2014/main" id="{09880D16-161A-40C7-A473-EBB3113C8897}"/>
              </a:ext>
            </a:extLst>
          </p:cNvPr>
          <p:cNvPicPr>
            <a:picLocks noChangeAspect="1"/>
          </p:cNvPicPr>
          <p:nvPr/>
        </p:nvPicPr>
        <p:blipFill>
          <a:blip r:embed="rId8"/>
          <a:stretch>
            <a:fillRect/>
          </a:stretch>
        </p:blipFill>
        <p:spPr>
          <a:xfrm>
            <a:off x="593754" y="3165265"/>
            <a:ext cx="2095500" cy="1419225"/>
          </a:xfrm>
          <a:prstGeom prst="rect">
            <a:avLst/>
          </a:prstGeom>
          <a:noFill/>
          <a:ln w="12700">
            <a:solidFill>
              <a:schemeClr val="tx1"/>
            </a:solidFill>
            <a:miter lim="800000"/>
            <a:headEnd/>
            <a:tailEnd/>
          </a:ln>
        </p:spPr>
      </p:pic>
      <p:grpSp>
        <p:nvGrpSpPr>
          <p:cNvPr id="32" name="Группа 31">
            <a:extLst>
              <a:ext uri="{FF2B5EF4-FFF2-40B4-BE49-F238E27FC236}">
                <a16:creationId xmlns:a16="http://schemas.microsoft.com/office/drawing/2014/main" id="{94C29CF6-B9B2-43E8-BC22-CBF9D011A404}"/>
              </a:ext>
            </a:extLst>
          </p:cNvPr>
          <p:cNvGrpSpPr/>
          <p:nvPr/>
        </p:nvGrpSpPr>
        <p:grpSpPr>
          <a:xfrm>
            <a:off x="2739042" y="998407"/>
            <a:ext cx="2112723" cy="807533"/>
            <a:chOff x="1425601" y="340670"/>
            <a:chExt cx="2322399" cy="1586839"/>
          </a:xfrm>
        </p:grpSpPr>
        <p:sp>
          <p:nvSpPr>
            <p:cNvPr id="33" name="Стрелка: вправо 32">
              <a:extLst>
                <a:ext uri="{FF2B5EF4-FFF2-40B4-BE49-F238E27FC236}">
                  <a16:creationId xmlns:a16="http://schemas.microsoft.com/office/drawing/2014/main" id="{8C295C47-2674-4785-B423-27597593B2DF}"/>
                </a:ext>
              </a:extLst>
            </p:cNvPr>
            <p:cNvSpPr/>
            <p:nvPr/>
          </p:nvSpPr>
          <p:spPr>
            <a:xfrm>
              <a:off x="1425601" y="340670"/>
              <a:ext cx="2322399" cy="1586839"/>
            </a:xfrm>
            <a:prstGeom prst="rightArrow">
              <a:avLst>
                <a:gd name="adj1" fmla="val 75000"/>
                <a:gd name="adj2" fmla="val 5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ru-RU" dirty="0"/>
            </a:p>
          </p:txBody>
        </p:sp>
        <p:sp>
          <p:nvSpPr>
            <p:cNvPr id="34" name="Стрелка: вправо 4">
              <a:extLst>
                <a:ext uri="{FF2B5EF4-FFF2-40B4-BE49-F238E27FC236}">
                  <a16:creationId xmlns:a16="http://schemas.microsoft.com/office/drawing/2014/main" id="{E13A0EC9-FEF0-486A-B9C7-E9846A7BB04E}"/>
                </a:ext>
              </a:extLst>
            </p:cNvPr>
            <p:cNvSpPr txBox="1"/>
            <p:nvPr/>
          </p:nvSpPr>
          <p:spPr>
            <a:xfrm>
              <a:off x="1499201" y="539026"/>
              <a:ext cx="1653735" cy="11901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 tIns="7620" rIns="7620" bIns="7620" numCol="1" spcCol="1270" anchor="t" anchorCtr="0">
              <a:noAutofit/>
            </a:bodyPr>
            <a:lstStyle/>
            <a:p>
              <a:pPr marL="0" lvl="1" algn="l" defTabSz="533400">
                <a:lnSpc>
                  <a:spcPct val="90000"/>
                </a:lnSpc>
                <a:spcBef>
                  <a:spcPct val="0"/>
                </a:spcBef>
                <a:spcAft>
                  <a:spcPct val="15000"/>
                </a:spcAft>
              </a:pPr>
              <a:r>
                <a:rPr lang="en-US" sz="1400" b="1" kern="1200" dirty="0">
                  <a:solidFill>
                    <a:schemeClr val="tx1"/>
                  </a:solidFill>
                </a:rPr>
                <a:t>CURRENCY.PARAM</a:t>
              </a:r>
            </a:p>
            <a:p>
              <a:pPr marL="114300" lvl="1" indent="-114300" algn="l" defTabSz="533400">
                <a:lnSpc>
                  <a:spcPct val="90000"/>
                </a:lnSpc>
                <a:spcBef>
                  <a:spcPct val="0"/>
                </a:spcBef>
                <a:spcAft>
                  <a:spcPct val="15000"/>
                </a:spcAft>
                <a:buChar char="•"/>
              </a:pPr>
              <a:r>
                <a:rPr lang="en-US" sz="1200" kern="1200" dirty="0">
                  <a:solidFill>
                    <a:schemeClr val="tx1"/>
                  </a:solidFill>
                </a:rPr>
                <a:t>Defines CCY Code</a:t>
              </a:r>
              <a:endParaRPr lang="en-GB" sz="1200" kern="1200" dirty="0"/>
            </a:p>
            <a:p>
              <a:pPr marL="114300" lvl="1" indent="-114300" algn="l" defTabSz="533400">
                <a:lnSpc>
                  <a:spcPct val="90000"/>
                </a:lnSpc>
                <a:spcBef>
                  <a:spcPct val="0"/>
                </a:spcBef>
                <a:spcAft>
                  <a:spcPct val="15000"/>
                </a:spcAft>
                <a:buChar char="•"/>
              </a:pPr>
              <a:r>
                <a:rPr lang="en-GB" sz="1200" kern="1200" dirty="0"/>
                <a:t>Main CCY settings</a:t>
              </a:r>
            </a:p>
          </p:txBody>
        </p:sp>
      </p:grpSp>
      <p:grpSp>
        <p:nvGrpSpPr>
          <p:cNvPr id="35" name="Группа 34">
            <a:extLst>
              <a:ext uri="{FF2B5EF4-FFF2-40B4-BE49-F238E27FC236}">
                <a16:creationId xmlns:a16="http://schemas.microsoft.com/office/drawing/2014/main" id="{F6992F51-9252-4E45-A496-33BD9E850E1F}"/>
              </a:ext>
            </a:extLst>
          </p:cNvPr>
          <p:cNvGrpSpPr/>
          <p:nvPr/>
        </p:nvGrpSpPr>
        <p:grpSpPr>
          <a:xfrm>
            <a:off x="2739042" y="3290308"/>
            <a:ext cx="2095501" cy="1082471"/>
            <a:chOff x="1499200" y="2314591"/>
            <a:chExt cx="2248800" cy="1215551"/>
          </a:xfrm>
        </p:grpSpPr>
        <p:sp>
          <p:nvSpPr>
            <p:cNvPr id="36" name="Стрелка: вправо 35">
              <a:extLst>
                <a:ext uri="{FF2B5EF4-FFF2-40B4-BE49-F238E27FC236}">
                  <a16:creationId xmlns:a16="http://schemas.microsoft.com/office/drawing/2014/main" id="{E70509F1-1BE2-4E85-8ECF-9E17DD4B2DF4}"/>
                </a:ext>
              </a:extLst>
            </p:cNvPr>
            <p:cNvSpPr/>
            <p:nvPr/>
          </p:nvSpPr>
          <p:spPr>
            <a:xfrm>
              <a:off x="1499200" y="2314591"/>
              <a:ext cx="2248800" cy="1215551"/>
            </a:xfrm>
            <a:prstGeom prst="rightArrow">
              <a:avLst>
                <a:gd name="adj1" fmla="val 75000"/>
                <a:gd name="adj2" fmla="val 5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7" name="Стрелка: вправо 4">
              <a:extLst>
                <a:ext uri="{FF2B5EF4-FFF2-40B4-BE49-F238E27FC236}">
                  <a16:creationId xmlns:a16="http://schemas.microsoft.com/office/drawing/2014/main" id="{D1D3627A-FC01-472B-A813-5FC12E0C53CF}"/>
                </a:ext>
              </a:extLst>
            </p:cNvPr>
            <p:cNvSpPr txBox="1"/>
            <p:nvPr/>
          </p:nvSpPr>
          <p:spPr>
            <a:xfrm>
              <a:off x="1499200" y="2466535"/>
              <a:ext cx="1792968" cy="9116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255" tIns="8255" rIns="8255" bIns="8255" numCol="1" spcCol="1270" anchor="t" anchorCtr="0">
              <a:noAutofit/>
            </a:bodyPr>
            <a:lstStyle/>
            <a:p>
              <a:pPr marL="0" lvl="1" defTabSz="577850">
                <a:spcBef>
                  <a:spcPct val="0"/>
                </a:spcBef>
                <a:spcAft>
                  <a:spcPct val="15000"/>
                </a:spcAft>
              </a:pPr>
              <a:r>
                <a:rPr lang="en-US" sz="1400" b="1" dirty="0">
                  <a:solidFill>
                    <a:schemeClr val="tx1"/>
                  </a:solidFill>
                </a:rPr>
                <a:t> CURRENCY.MARKET</a:t>
              </a:r>
            </a:p>
            <a:p>
              <a:pPr marL="0" lvl="1" algn="l" defTabSz="577850">
                <a:spcBef>
                  <a:spcPct val="0"/>
                </a:spcBef>
                <a:spcAft>
                  <a:spcPct val="15000"/>
                </a:spcAft>
              </a:pPr>
              <a:r>
                <a:rPr lang="en-US" sz="1200" dirty="0">
                  <a:solidFill>
                    <a:schemeClr val="tx1"/>
                  </a:solidFill>
                </a:rPr>
                <a:t>Possible to create different markets for the same currency</a:t>
              </a:r>
              <a:endParaRPr lang="en-GB" sz="1200" dirty="0">
                <a:solidFill>
                  <a:schemeClr val="tx1"/>
                </a:solidFill>
              </a:endParaRPr>
            </a:p>
          </p:txBody>
        </p:sp>
      </p:grpSp>
      <p:pic>
        <p:nvPicPr>
          <p:cNvPr id="17" name="Рисунок 16">
            <a:extLst>
              <a:ext uri="{FF2B5EF4-FFF2-40B4-BE49-F238E27FC236}">
                <a16:creationId xmlns:a16="http://schemas.microsoft.com/office/drawing/2014/main" id="{9CEE82A0-5268-4752-B62E-9A682E3C7611}"/>
              </a:ext>
            </a:extLst>
          </p:cNvPr>
          <p:cNvPicPr>
            <a:picLocks noChangeAspect="1"/>
          </p:cNvPicPr>
          <p:nvPr/>
        </p:nvPicPr>
        <p:blipFill>
          <a:blip r:embed="rId9"/>
          <a:stretch>
            <a:fillRect/>
          </a:stretch>
        </p:blipFill>
        <p:spPr>
          <a:xfrm>
            <a:off x="4851765" y="598753"/>
            <a:ext cx="2426725" cy="4186100"/>
          </a:xfrm>
          <a:prstGeom prst="rect">
            <a:avLst/>
          </a:prstGeom>
          <a:noFill/>
          <a:ln w="12700">
            <a:solidFill>
              <a:schemeClr val="tx1"/>
            </a:solidFill>
            <a:miter lim="800000"/>
            <a:headEnd/>
            <a:tailEnd/>
          </a:ln>
        </p:spPr>
      </p:pic>
      <p:grpSp>
        <p:nvGrpSpPr>
          <p:cNvPr id="38" name="Группа 37">
            <a:extLst>
              <a:ext uri="{FF2B5EF4-FFF2-40B4-BE49-F238E27FC236}">
                <a16:creationId xmlns:a16="http://schemas.microsoft.com/office/drawing/2014/main" id="{74721C4F-8CB0-4F01-AC9B-369948367F72}"/>
              </a:ext>
            </a:extLst>
          </p:cNvPr>
          <p:cNvGrpSpPr/>
          <p:nvPr/>
        </p:nvGrpSpPr>
        <p:grpSpPr>
          <a:xfrm>
            <a:off x="7390359" y="892438"/>
            <a:ext cx="1499200" cy="1818653"/>
            <a:chOff x="2248800" y="0"/>
            <a:chExt cx="1499200" cy="273336"/>
          </a:xfrm>
        </p:grpSpPr>
        <p:sp>
          <p:nvSpPr>
            <p:cNvPr id="39" name="Прямоугольник: скругленные углы 38">
              <a:extLst>
                <a:ext uri="{FF2B5EF4-FFF2-40B4-BE49-F238E27FC236}">
                  <a16:creationId xmlns:a16="http://schemas.microsoft.com/office/drawing/2014/main" id="{83FEF299-314C-4A51-BCE9-D62AA6A53BE5}"/>
                </a:ext>
              </a:extLst>
            </p:cNvPr>
            <p:cNvSpPr/>
            <p:nvPr/>
          </p:nvSpPr>
          <p:spPr>
            <a:xfrm>
              <a:off x="2248800" y="0"/>
              <a:ext cx="1499200" cy="273336"/>
            </a:xfrm>
            <a:prstGeom prst="roundRect">
              <a:avLst/>
            </a:prstGeom>
            <a:solidFill>
              <a:srgbClr val="D6DAD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Прямоугольник: скругленные углы 4">
              <a:extLst>
                <a:ext uri="{FF2B5EF4-FFF2-40B4-BE49-F238E27FC236}">
                  <a16:creationId xmlns:a16="http://schemas.microsoft.com/office/drawing/2014/main" id="{0D7BF57D-95A5-4C22-96C0-4581E59FB24E}"/>
                </a:ext>
              </a:extLst>
            </p:cNvPr>
            <p:cNvSpPr txBox="1"/>
            <p:nvPr/>
          </p:nvSpPr>
          <p:spPr>
            <a:xfrm>
              <a:off x="2262143" y="13343"/>
              <a:ext cx="1472514" cy="246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algn="ctr" defTabSz="488950">
                <a:spcBef>
                  <a:spcPct val="0"/>
                </a:spcBef>
                <a:spcAft>
                  <a:spcPct val="35000"/>
                </a:spcAft>
              </a:pPr>
              <a:r>
                <a:rPr lang="en-US" sz="1400" b="1" kern="1200" dirty="0">
                  <a:solidFill>
                    <a:schemeClr val="tx1"/>
                  </a:solidFill>
                </a:rPr>
                <a:t>CURRENCY</a:t>
              </a:r>
              <a:endParaRPr lang="en-US" sz="1400" kern="1200" dirty="0">
                <a:solidFill>
                  <a:schemeClr val="tx1"/>
                </a:solidFill>
              </a:endParaRPr>
            </a:p>
            <a:p>
              <a:pPr marL="0" lvl="0" indent="0" algn="ctr" defTabSz="488950">
                <a:spcBef>
                  <a:spcPct val="0"/>
                </a:spcBef>
                <a:spcAft>
                  <a:spcPct val="35000"/>
                </a:spcAft>
                <a:buNone/>
              </a:pPr>
              <a:r>
                <a:rPr lang="en-US" sz="1200" kern="1200" dirty="0">
                  <a:solidFill>
                    <a:schemeClr val="tx1"/>
                  </a:solidFill>
                </a:rPr>
                <a:t>Gets actual rates for the currency defined. It can be entered manually or interfaced with external agents for regular feeds</a:t>
              </a:r>
              <a:endParaRPr lang="en-GB" sz="1200" kern="1200" dirty="0">
                <a:solidFill>
                  <a:schemeClr val="tx1"/>
                </a:solidFill>
              </a:endParaRPr>
            </a:p>
          </p:txBody>
        </p:sp>
      </p:grpSp>
      <p:sp>
        <p:nvSpPr>
          <p:cNvPr id="3" name="Номер слайда 2">
            <a:extLst>
              <a:ext uri="{FF2B5EF4-FFF2-40B4-BE49-F238E27FC236}">
                <a16:creationId xmlns:a16="http://schemas.microsoft.com/office/drawing/2014/main" id="{5E66BF59-E8C2-4171-AAEF-33AD8EE68CBC}"/>
              </a:ext>
            </a:extLst>
          </p:cNvPr>
          <p:cNvSpPr>
            <a:spLocks noGrp="1"/>
          </p:cNvSpPr>
          <p:nvPr>
            <p:ph type="sldNum" sz="quarter" idx="12"/>
          </p:nvPr>
        </p:nvSpPr>
        <p:spPr/>
        <p:txBody>
          <a:bodyPr/>
          <a:lstStyle/>
          <a:p>
            <a:fld id="{39FC74CF-8B03-5D41-97A3-DD76EB0CCB80}" type="slidenum">
              <a:rPr lang="ru-RU" smtClean="0"/>
              <a:t>31</a:t>
            </a:fld>
            <a:endParaRPr lang="ru-RU"/>
          </a:p>
        </p:txBody>
      </p:sp>
    </p:spTree>
    <p:extLst>
      <p:ext uri="{BB962C8B-B14F-4D97-AF65-F5344CB8AC3E}">
        <p14:creationId xmlns:p14="http://schemas.microsoft.com/office/powerpoint/2010/main" val="1018810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Interest Related Tables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7F77B217-C339-4590-8805-E47ABE150ECD}"/>
              </a:ext>
            </a:extLst>
          </p:cNvPr>
          <p:cNvSpPr>
            <a:spLocks noGrp="1"/>
          </p:cNvSpPr>
          <p:nvPr>
            <p:ph idx="1"/>
          </p:nvPr>
        </p:nvSpPr>
        <p:spPr>
          <a:xfrm>
            <a:off x="192307" y="699995"/>
            <a:ext cx="4707939" cy="4067267"/>
          </a:xfrm>
        </p:spPr>
        <p:txBody>
          <a:bodyPr>
            <a:normAutofit lnSpcReduction="10000"/>
          </a:bodyPr>
          <a:lstStyle/>
          <a:p>
            <a:pPr algn="just">
              <a:spcAft>
                <a:spcPts val="600"/>
              </a:spcAft>
              <a:buBlip>
                <a:blip r:embed="rId6"/>
              </a:buBlip>
            </a:pPr>
            <a:r>
              <a:rPr lang="en-US" altLang="ru-RU" sz="1600" dirty="0">
                <a:latin typeface="Tahoma" panose="020B0604030504040204" pitchFamily="34" charset="0"/>
                <a:ea typeface="Tahoma" panose="020B0604030504040204" pitchFamily="34" charset="0"/>
                <a:cs typeface="Tahoma" panose="020B0604030504040204" pitchFamily="34" charset="0"/>
              </a:rPr>
              <a:t>In T24 there are various interest type options available to create a contract:</a:t>
            </a:r>
          </a:p>
          <a:p>
            <a:pPr lvl="1" algn="just">
              <a:spcAft>
                <a:spcPts val="600"/>
              </a:spcAft>
              <a:buBlip>
                <a:blip r:embed="rId6"/>
              </a:buBlip>
            </a:pPr>
            <a:r>
              <a:rPr lang="en-US" altLang="ru-RU" sz="1600" dirty="0">
                <a:latin typeface="Tahoma" panose="020B0604030504040204" pitchFamily="34" charset="0"/>
                <a:ea typeface="Tahoma" panose="020B0604030504040204" pitchFamily="34" charset="0"/>
                <a:cs typeface="Tahoma" panose="020B0604030504040204" pitchFamily="34" charset="0"/>
              </a:rPr>
              <a:t>A contract can be manually input with a </a:t>
            </a:r>
            <a:r>
              <a:rPr lang="en-US" altLang="ru-RU" sz="1600" b="1" dirty="0">
                <a:latin typeface="Tahoma" panose="020B0604030504040204" pitchFamily="34" charset="0"/>
                <a:ea typeface="Tahoma" panose="020B0604030504040204" pitchFamily="34" charset="0"/>
                <a:cs typeface="Tahoma" panose="020B0604030504040204" pitchFamily="34" charset="0"/>
              </a:rPr>
              <a:t>Fixed Rate</a:t>
            </a:r>
          </a:p>
          <a:p>
            <a:pPr lvl="1" algn="just">
              <a:spcAft>
                <a:spcPts val="600"/>
              </a:spcAft>
              <a:buBlip>
                <a:blip r:embed="rId6"/>
              </a:buBlip>
            </a:pPr>
            <a:r>
              <a:rPr lang="en-US" altLang="ru-RU" sz="1600" dirty="0">
                <a:latin typeface="Tahoma" panose="020B0604030504040204" pitchFamily="34" charset="0"/>
                <a:ea typeface="Tahoma" panose="020B0604030504040204" pitchFamily="34" charset="0"/>
                <a:cs typeface="Tahoma" panose="020B0604030504040204" pitchFamily="34" charset="0"/>
              </a:rPr>
              <a:t>A contract can be created using a market floating rate which varies over time. One example is the Prime Rate. In T24 we call them </a:t>
            </a:r>
            <a:r>
              <a:rPr lang="en-US" altLang="ru-RU" sz="1600" b="1" dirty="0">
                <a:latin typeface="Tahoma" panose="020B0604030504040204" pitchFamily="34" charset="0"/>
                <a:ea typeface="Tahoma" panose="020B0604030504040204" pitchFamily="34" charset="0"/>
                <a:cs typeface="Tahoma" panose="020B0604030504040204" pitchFamily="34" charset="0"/>
              </a:rPr>
              <a:t>Floating Rates</a:t>
            </a:r>
            <a:r>
              <a:rPr lang="en-US" altLang="ru-RU" sz="1600" dirty="0">
                <a:latin typeface="Tahoma" panose="020B0604030504040204" pitchFamily="34" charset="0"/>
                <a:ea typeface="Tahoma" panose="020B0604030504040204" pitchFamily="34" charset="0"/>
                <a:cs typeface="Tahoma" panose="020B0604030504040204" pitchFamily="34" charset="0"/>
              </a:rPr>
              <a:t> (tables used: BASIC.RATE.TEXT and BASIC.INTEREST)</a:t>
            </a:r>
          </a:p>
          <a:p>
            <a:pPr lvl="1" algn="just">
              <a:spcAft>
                <a:spcPts val="600"/>
              </a:spcAft>
              <a:buBlip>
                <a:blip r:embed="rId6"/>
              </a:buBlip>
            </a:pPr>
            <a:r>
              <a:rPr lang="en-US" altLang="ru-RU" sz="1600" dirty="0">
                <a:latin typeface="Tahoma" panose="020B0604030504040204" pitchFamily="34" charset="0"/>
                <a:ea typeface="Tahoma" panose="020B0604030504040204" pitchFamily="34" charset="0"/>
                <a:cs typeface="Tahoma" panose="020B0604030504040204" pitchFamily="34" charset="0"/>
              </a:rPr>
              <a:t>A contract can be created using time based interest rates. Such rates varies depending on the contract duration. One example is the LIBOR rate. In T24 we call them </a:t>
            </a:r>
            <a:r>
              <a:rPr lang="en-US" altLang="ru-RU" sz="1600" b="1" dirty="0">
                <a:latin typeface="Tahoma" panose="020B0604030504040204" pitchFamily="34" charset="0"/>
                <a:ea typeface="Tahoma" panose="020B0604030504040204" pitchFamily="34" charset="0"/>
                <a:cs typeface="Tahoma" panose="020B0604030504040204" pitchFamily="34" charset="0"/>
              </a:rPr>
              <a:t>Periodic Rates </a:t>
            </a:r>
            <a:r>
              <a:rPr lang="en-US" altLang="ru-RU" sz="1600" dirty="0">
                <a:latin typeface="Tahoma" panose="020B0604030504040204" pitchFamily="34" charset="0"/>
                <a:ea typeface="Tahoma" panose="020B0604030504040204" pitchFamily="34" charset="0"/>
                <a:cs typeface="Tahoma" panose="020B0604030504040204" pitchFamily="34" charset="0"/>
              </a:rPr>
              <a:t>(table used: PERIODIC.INTEREST)</a:t>
            </a: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en-US" sz="1600" dirty="0"/>
          </a:p>
        </p:txBody>
      </p:sp>
      <p:pic>
        <p:nvPicPr>
          <p:cNvPr id="4" name="Рисунок 3">
            <a:extLst>
              <a:ext uri="{FF2B5EF4-FFF2-40B4-BE49-F238E27FC236}">
                <a16:creationId xmlns:a16="http://schemas.microsoft.com/office/drawing/2014/main" id="{F460D530-F332-4EF0-BC41-C76CB55D1D1C}"/>
              </a:ext>
            </a:extLst>
          </p:cNvPr>
          <p:cNvPicPr>
            <a:picLocks noChangeAspect="1"/>
          </p:cNvPicPr>
          <p:nvPr/>
        </p:nvPicPr>
        <p:blipFill>
          <a:blip r:embed="rId7"/>
          <a:stretch>
            <a:fillRect/>
          </a:stretch>
        </p:blipFill>
        <p:spPr>
          <a:xfrm>
            <a:off x="4974734" y="634436"/>
            <a:ext cx="2009775" cy="1114425"/>
          </a:xfrm>
          <a:prstGeom prst="rect">
            <a:avLst/>
          </a:prstGeom>
          <a:noFill/>
          <a:ln w="12700">
            <a:solidFill>
              <a:schemeClr val="tx1"/>
            </a:solidFill>
            <a:miter lim="800000"/>
            <a:headEnd/>
            <a:tailEnd/>
          </a:ln>
        </p:spPr>
      </p:pic>
      <p:pic>
        <p:nvPicPr>
          <p:cNvPr id="13" name="Рисунок 12">
            <a:extLst>
              <a:ext uri="{FF2B5EF4-FFF2-40B4-BE49-F238E27FC236}">
                <a16:creationId xmlns:a16="http://schemas.microsoft.com/office/drawing/2014/main" id="{D910C1B1-1C45-453F-85CC-A88C9FCDDBCA}"/>
              </a:ext>
            </a:extLst>
          </p:cNvPr>
          <p:cNvPicPr>
            <a:picLocks noChangeAspect="1"/>
          </p:cNvPicPr>
          <p:nvPr/>
        </p:nvPicPr>
        <p:blipFill>
          <a:blip r:embed="rId8"/>
          <a:stretch>
            <a:fillRect/>
          </a:stretch>
        </p:blipFill>
        <p:spPr>
          <a:xfrm>
            <a:off x="4974734" y="1838155"/>
            <a:ext cx="3895725" cy="1095375"/>
          </a:xfrm>
          <a:prstGeom prst="rect">
            <a:avLst/>
          </a:prstGeom>
          <a:noFill/>
          <a:ln w="12700">
            <a:solidFill>
              <a:schemeClr val="tx1"/>
            </a:solidFill>
            <a:miter lim="800000"/>
            <a:headEnd/>
            <a:tailEnd/>
          </a:ln>
        </p:spPr>
      </p:pic>
      <p:cxnSp>
        <p:nvCxnSpPr>
          <p:cNvPr id="21" name="Прямая со стрелкой 20">
            <a:extLst>
              <a:ext uri="{FF2B5EF4-FFF2-40B4-BE49-F238E27FC236}">
                <a16:creationId xmlns:a16="http://schemas.microsoft.com/office/drawing/2014/main" id="{ED1C88B9-35FD-455D-9239-402BECD0AE44}"/>
              </a:ext>
            </a:extLst>
          </p:cNvPr>
          <p:cNvCxnSpPr>
            <a:cxnSpLocks/>
          </p:cNvCxnSpPr>
          <p:nvPr/>
        </p:nvCxnSpPr>
        <p:spPr>
          <a:xfrm>
            <a:off x="7058997" y="1481377"/>
            <a:ext cx="970072" cy="267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8" name="Рисунок 27">
            <a:extLst>
              <a:ext uri="{FF2B5EF4-FFF2-40B4-BE49-F238E27FC236}">
                <a16:creationId xmlns:a16="http://schemas.microsoft.com/office/drawing/2014/main" id="{19B45C37-730E-4D31-8C79-9BDE63E9F7C6}"/>
              </a:ext>
            </a:extLst>
          </p:cNvPr>
          <p:cNvPicPr>
            <a:picLocks noChangeAspect="1"/>
          </p:cNvPicPr>
          <p:nvPr/>
        </p:nvPicPr>
        <p:blipFill rotWithShape="1">
          <a:blip r:embed="rId9"/>
          <a:srcRect b="47913"/>
          <a:stretch/>
        </p:blipFill>
        <p:spPr>
          <a:xfrm>
            <a:off x="4959494" y="3007113"/>
            <a:ext cx="3223404" cy="2118508"/>
          </a:xfrm>
          <a:prstGeom prst="rect">
            <a:avLst/>
          </a:prstGeom>
          <a:noFill/>
          <a:ln w="12700">
            <a:solidFill>
              <a:schemeClr val="tx1"/>
            </a:solidFill>
            <a:miter lim="800000"/>
            <a:headEnd/>
            <a:tailEnd/>
          </a:ln>
        </p:spPr>
      </p:pic>
      <p:pic>
        <p:nvPicPr>
          <p:cNvPr id="19" name="Изображение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964D7CE0-700D-4F2C-B722-DA19D30FEE63}"/>
              </a:ext>
            </a:extLst>
          </p:cNvPr>
          <p:cNvSpPr>
            <a:spLocks noGrp="1"/>
          </p:cNvSpPr>
          <p:nvPr>
            <p:ph type="sldNum" sz="quarter" idx="12"/>
          </p:nvPr>
        </p:nvSpPr>
        <p:spPr/>
        <p:txBody>
          <a:bodyPr/>
          <a:lstStyle/>
          <a:p>
            <a:fld id="{39FC74CF-8B03-5D41-97A3-DD76EB0CCB80}" type="slidenum">
              <a:rPr lang="ru-RU" smtClean="0"/>
              <a:t>32</a:t>
            </a:fld>
            <a:endParaRPr lang="ru-RU"/>
          </a:p>
        </p:txBody>
      </p:sp>
    </p:spTree>
    <p:extLst>
      <p:ext uri="{BB962C8B-B14F-4D97-AF65-F5344CB8AC3E}">
        <p14:creationId xmlns:p14="http://schemas.microsoft.com/office/powerpoint/2010/main" val="1399049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INTEREST.BASIS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BA6CCFEB-A326-471C-882C-7709021ADBE3}"/>
              </a:ext>
            </a:extLst>
          </p:cNvPr>
          <p:cNvSpPr>
            <a:spLocks noGrp="1"/>
          </p:cNvSpPr>
          <p:nvPr>
            <p:ph idx="1"/>
          </p:nvPr>
        </p:nvSpPr>
        <p:spPr>
          <a:xfrm>
            <a:off x="220340" y="741869"/>
            <a:ext cx="8577738" cy="3852862"/>
          </a:xfrm>
        </p:spPr>
        <p:txBody>
          <a:bodyPr>
            <a:normAutofit/>
          </a:bodyPr>
          <a:lstStyle/>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Provides the basis of calculating interest</a:t>
            </a: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en-US" sz="1600" dirty="0"/>
          </a:p>
        </p:txBody>
      </p:sp>
      <p:pic>
        <p:nvPicPr>
          <p:cNvPr id="8" name="Рисунок 7">
            <a:extLst>
              <a:ext uri="{FF2B5EF4-FFF2-40B4-BE49-F238E27FC236}">
                <a16:creationId xmlns:a16="http://schemas.microsoft.com/office/drawing/2014/main" id="{2C01E063-A7D3-4106-BD24-4970C64C5FF5}"/>
              </a:ext>
            </a:extLst>
          </p:cNvPr>
          <p:cNvPicPr>
            <a:picLocks noChangeAspect="1"/>
          </p:cNvPicPr>
          <p:nvPr/>
        </p:nvPicPr>
        <p:blipFill rotWithShape="1">
          <a:blip r:embed="rId8"/>
          <a:srcRect b="8420"/>
          <a:stretch/>
        </p:blipFill>
        <p:spPr>
          <a:xfrm>
            <a:off x="2553771" y="1044462"/>
            <a:ext cx="3905250" cy="3550270"/>
          </a:xfrm>
          <a:prstGeom prst="rect">
            <a:avLst/>
          </a:prstGeom>
        </p:spPr>
      </p:pic>
      <p:sp>
        <p:nvSpPr>
          <p:cNvPr id="3" name="Номер слайда 2">
            <a:extLst>
              <a:ext uri="{FF2B5EF4-FFF2-40B4-BE49-F238E27FC236}">
                <a16:creationId xmlns:a16="http://schemas.microsoft.com/office/drawing/2014/main" id="{10073CEB-68F5-4CBE-A30F-0A8259424C40}"/>
              </a:ext>
            </a:extLst>
          </p:cNvPr>
          <p:cNvSpPr>
            <a:spLocks noGrp="1"/>
          </p:cNvSpPr>
          <p:nvPr>
            <p:ph type="sldNum" sz="quarter" idx="12"/>
          </p:nvPr>
        </p:nvSpPr>
        <p:spPr/>
        <p:txBody>
          <a:bodyPr/>
          <a:lstStyle/>
          <a:p>
            <a:fld id="{39FC74CF-8B03-5D41-97A3-DD76EB0CCB80}" type="slidenum">
              <a:rPr lang="ru-RU" smtClean="0"/>
              <a:t>33</a:t>
            </a:fld>
            <a:endParaRPr lang="ru-RU"/>
          </a:p>
        </p:txBody>
      </p:sp>
    </p:spTree>
    <p:extLst>
      <p:ext uri="{BB962C8B-B14F-4D97-AF65-F5344CB8AC3E}">
        <p14:creationId xmlns:p14="http://schemas.microsoft.com/office/powerpoint/2010/main" val="2984296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EB.ACCRUAL.PARAM</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8AB3BAE9-E538-4468-A581-14A341C48BD6}"/>
              </a:ext>
            </a:extLst>
          </p:cNvPr>
          <p:cNvSpPr>
            <a:spLocks noGrp="1"/>
          </p:cNvSpPr>
          <p:nvPr>
            <p:ph idx="1"/>
          </p:nvPr>
        </p:nvSpPr>
        <p:spPr>
          <a:xfrm>
            <a:off x="220340" y="877521"/>
            <a:ext cx="8577738" cy="3852862"/>
          </a:xfrm>
        </p:spPr>
        <p:txBody>
          <a:bodyPr>
            <a:normAutofit/>
          </a:bodyPr>
          <a:lstStyle/>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Determines if the interest accrual would include the Start date, the Last day or Both</a:t>
            </a: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en-US" sz="1600" dirty="0"/>
          </a:p>
        </p:txBody>
      </p:sp>
      <p:pic>
        <p:nvPicPr>
          <p:cNvPr id="6" name="Рисунок 5">
            <a:extLst>
              <a:ext uri="{FF2B5EF4-FFF2-40B4-BE49-F238E27FC236}">
                <a16:creationId xmlns:a16="http://schemas.microsoft.com/office/drawing/2014/main" id="{588399C1-AE7C-44C2-B4FF-8B7F1152CAB4}"/>
              </a:ext>
            </a:extLst>
          </p:cNvPr>
          <p:cNvPicPr>
            <a:picLocks noChangeAspect="1"/>
          </p:cNvPicPr>
          <p:nvPr/>
        </p:nvPicPr>
        <p:blipFill>
          <a:blip r:embed="rId8"/>
          <a:stretch>
            <a:fillRect/>
          </a:stretch>
        </p:blipFill>
        <p:spPr>
          <a:xfrm>
            <a:off x="793403" y="1459510"/>
            <a:ext cx="7548455" cy="1993695"/>
          </a:xfrm>
          <a:prstGeom prst="rect">
            <a:avLst/>
          </a:prstGeom>
        </p:spPr>
      </p:pic>
      <p:sp>
        <p:nvSpPr>
          <p:cNvPr id="3" name="Номер слайда 2">
            <a:extLst>
              <a:ext uri="{FF2B5EF4-FFF2-40B4-BE49-F238E27FC236}">
                <a16:creationId xmlns:a16="http://schemas.microsoft.com/office/drawing/2014/main" id="{A35558E7-7C1B-4BD2-8CBA-C172A34EE949}"/>
              </a:ext>
            </a:extLst>
          </p:cNvPr>
          <p:cNvSpPr>
            <a:spLocks noGrp="1"/>
          </p:cNvSpPr>
          <p:nvPr>
            <p:ph type="sldNum" sz="quarter" idx="12"/>
          </p:nvPr>
        </p:nvSpPr>
        <p:spPr/>
        <p:txBody>
          <a:bodyPr/>
          <a:lstStyle/>
          <a:p>
            <a:fld id="{39FC74CF-8B03-5D41-97A3-DD76EB0CCB80}" type="slidenum">
              <a:rPr lang="ru-RU" smtClean="0"/>
              <a:t>34</a:t>
            </a:fld>
            <a:endParaRPr lang="ru-RU"/>
          </a:p>
        </p:txBody>
      </p:sp>
    </p:spTree>
    <p:extLst>
      <p:ext uri="{BB962C8B-B14F-4D97-AF65-F5344CB8AC3E}">
        <p14:creationId xmlns:p14="http://schemas.microsoft.com/office/powerpoint/2010/main" val="25264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DEPT.ACCT.OFFICER</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7E5EA4EC-73FF-4C7B-92FF-CF735A860393}"/>
              </a:ext>
            </a:extLst>
          </p:cNvPr>
          <p:cNvSpPr>
            <a:spLocks noGrp="1"/>
          </p:cNvSpPr>
          <p:nvPr>
            <p:ph idx="1"/>
          </p:nvPr>
        </p:nvSpPr>
        <p:spPr>
          <a:xfrm>
            <a:off x="220340" y="741869"/>
            <a:ext cx="8577738" cy="3852862"/>
          </a:xfrm>
        </p:spPr>
        <p:txBody>
          <a:bodyPr>
            <a:normAutofit/>
          </a:bodyPr>
          <a:lstStyle/>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To define the list of Departments and/or Account Officers</a:t>
            </a:r>
          </a:p>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An account officer or department code can be assigned to the contract</a:t>
            </a:r>
          </a:p>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Such assignments can be useful for reporting and accounting purposes. It can also be relevant for some other purposes  </a:t>
            </a: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en-US" sz="1600" dirty="0"/>
          </a:p>
        </p:txBody>
      </p:sp>
      <p:pic>
        <p:nvPicPr>
          <p:cNvPr id="6" name="Рисунок 5">
            <a:extLst>
              <a:ext uri="{FF2B5EF4-FFF2-40B4-BE49-F238E27FC236}">
                <a16:creationId xmlns:a16="http://schemas.microsoft.com/office/drawing/2014/main" id="{8BE7608E-E06D-4AD4-BE5B-D3C3E0AF1321}"/>
              </a:ext>
            </a:extLst>
          </p:cNvPr>
          <p:cNvPicPr>
            <a:picLocks noChangeAspect="1"/>
          </p:cNvPicPr>
          <p:nvPr/>
        </p:nvPicPr>
        <p:blipFill rotWithShape="1">
          <a:blip r:embed="rId8"/>
          <a:srcRect t="-1130" b="18916"/>
          <a:stretch/>
        </p:blipFill>
        <p:spPr>
          <a:xfrm>
            <a:off x="1637683" y="2040733"/>
            <a:ext cx="4943475" cy="2466722"/>
          </a:xfrm>
          <a:prstGeom prst="rect">
            <a:avLst/>
          </a:prstGeom>
        </p:spPr>
      </p:pic>
      <p:sp>
        <p:nvSpPr>
          <p:cNvPr id="3" name="Номер слайда 2">
            <a:extLst>
              <a:ext uri="{FF2B5EF4-FFF2-40B4-BE49-F238E27FC236}">
                <a16:creationId xmlns:a16="http://schemas.microsoft.com/office/drawing/2014/main" id="{09F5C2CC-CE22-466F-B9FA-2E9E86B6CDD5}"/>
              </a:ext>
            </a:extLst>
          </p:cNvPr>
          <p:cNvSpPr>
            <a:spLocks noGrp="1"/>
          </p:cNvSpPr>
          <p:nvPr>
            <p:ph type="sldNum" sz="quarter" idx="12"/>
          </p:nvPr>
        </p:nvSpPr>
        <p:spPr/>
        <p:txBody>
          <a:bodyPr/>
          <a:lstStyle/>
          <a:p>
            <a:fld id="{39FC74CF-8B03-5D41-97A3-DD76EB0CCB80}" type="slidenum">
              <a:rPr lang="ru-RU" smtClean="0"/>
              <a:t>35</a:t>
            </a:fld>
            <a:endParaRPr lang="ru-RU"/>
          </a:p>
        </p:txBody>
      </p:sp>
    </p:spTree>
    <p:extLst>
      <p:ext uri="{BB962C8B-B14F-4D97-AF65-F5344CB8AC3E}">
        <p14:creationId xmlns:p14="http://schemas.microsoft.com/office/powerpoint/2010/main" val="3069588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POSTING.RESTRICT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111E82FD-4913-419B-9D36-B4207F33217C}"/>
              </a:ext>
            </a:extLst>
          </p:cNvPr>
          <p:cNvSpPr>
            <a:spLocks noGrp="1"/>
          </p:cNvSpPr>
          <p:nvPr>
            <p:ph idx="1"/>
          </p:nvPr>
        </p:nvSpPr>
        <p:spPr>
          <a:xfrm>
            <a:off x="220340" y="741869"/>
            <a:ext cx="8577738" cy="3852862"/>
          </a:xfrm>
        </p:spPr>
        <p:txBody>
          <a:bodyPr>
            <a:normAutofit/>
          </a:bodyPr>
          <a:lstStyle/>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Posting Restriction codes are used to alert the user that restrictions apply when posting transactions</a:t>
            </a:r>
          </a:p>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Posting restrictions can be applied on Customer and Accounts (including AA)</a:t>
            </a:r>
          </a:p>
          <a:p>
            <a:pPr algn="just">
              <a:spcAft>
                <a:spcPts val="600"/>
              </a:spcAft>
              <a:buBlip>
                <a:blip r:embed="rId7"/>
              </a:buBlip>
            </a:pPr>
            <a:r>
              <a:rPr lang="en-US" altLang="ru-RU" sz="1600" dirty="0">
                <a:latin typeface="Tahoma" panose="020B0604030504040204" pitchFamily="34" charset="0"/>
                <a:ea typeface="Tahoma" panose="020B0604030504040204" pitchFamily="34" charset="0"/>
                <a:cs typeface="Tahoma" panose="020B0604030504040204" pitchFamily="34" charset="0"/>
              </a:rPr>
              <a:t>The selected posting restriction will appear as an override message at transaction level</a:t>
            </a: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en-US" sz="1600" dirty="0"/>
          </a:p>
        </p:txBody>
      </p:sp>
      <p:pic>
        <p:nvPicPr>
          <p:cNvPr id="6" name="Рисунок 5">
            <a:extLst>
              <a:ext uri="{FF2B5EF4-FFF2-40B4-BE49-F238E27FC236}">
                <a16:creationId xmlns:a16="http://schemas.microsoft.com/office/drawing/2014/main" id="{EEE0E893-3CBE-4E77-8CEF-1C07C483AEA7}"/>
              </a:ext>
            </a:extLst>
          </p:cNvPr>
          <p:cNvPicPr>
            <a:picLocks noChangeAspect="1"/>
          </p:cNvPicPr>
          <p:nvPr/>
        </p:nvPicPr>
        <p:blipFill>
          <a:blip r:embed="rId8"/>
          <a:stretch>
            <a:fillRect/>
          </a:stretch>
        </p:blipFill>
        <p:spPr>
          <a:xfrm>
            <a:off x="2114550" y="1999026"/>
            <a:ext cx="4914900" cy="2781300"/>
          </a:xfrm>
          <a:prstGeom prst="rect">
            <a:avLst/>
          </a:prstGeom>
        </p:spPr>
      </p:pic>
      <p:sp>
        <p:nvSpPr>
          <p:cNvPr id="3" name="Номер слайда 2">
            <a:extLst>
              <a:ext uri="{FF2B5EF4-FFF2-40B4-BE49-F238E27FC236}">
                <a16:creationId xmlns:a16="http://schemas.microsoft.com/office/drawing/2014/main" id="{D8E8D172-00A3-431C-81A4-3B377ED978B4}"/>
              </a:ext>
            </a:extLst>
          </p:cNvPr>
          <p:cNvSpPr>
            <a:spLocks noGrp="1"/>
          </p:cNvSpPr>
          <p:nvPr>
            <p:ph type="sldNum" sz="quarter" idx="12"/>
          </p:nvPr>
        </p:nvSpPr>
        <p:spPr/>
        <p:txBody>
          <a:bodyPr/>
          <a:lstStyle/>
          <a:p>
            <a:fld id="{39FC74CF-8B03-5D41-97A3-DD76EB0CCB80}" type="slidenum">
              <a:rPr lang="ru-RU" smtClean="0"/>
              <a:t>36</a:t>
            </a:fld>
            <a:endParaRPr lang="ru-RU"/>
          </a:p>
        </p:txBody>
      </p:sp>
    </p:spTree>
    <p:extLst>
      <p:ext uri="{BB962C8B-B14F-4D97-AF65-F5344CB8AC3E}">
        <p14:creationId xmlns:p14="http://schemas.microsoft.com/office/powerpoint/2010/main" val="3492865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Core Parameters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Содержимое 2">
            <a:extLst>
              <a:ext uri="{FF2B5EF4-FFF2-40B4-BE49-F238E27FC236}">
                <a16:creationId xmlns:a16="http://schemas.microsoft.com/office/drawing/2014/main" id="{0FAC204A-0AEB-4DC5-A050-81DA197B0542}"/>
              </a:ext>
            </a:extLst>
          </p:cNvPr>
          <p:cNvSpPr>
            <a:spLocks noGrp="1"/>
          </p:cNvSpPr>
          <p:nvPr>
            <p:ph idx="1"/>
          </p:nvPr>
        </p:nvSpPr>
        <p:spPr>
          <a:xfrm>
            <a:off x="259738" y="880577"/>
            <a:ext cx="8004585" cy="3598825"/>
          </a:xfrm>
        </p:spPr>
        <p:txBody>
          <a:bodyPr>
            <a:normAutofit/>
          </a:bodyPr>
          <a:lstStyle/>
          <a:p>
            <a:pPr lvl="1" algn="just">
              <a:spcAft>
                <a:spcPts val="600"/>
              </a:spcAft>
              <a:buBlip>
                <a:blip r:embed="rId7"/>
              </a:buBlip>
            </a:pPr>
            <a:r>
              <a:rPr lang="en-US" altLang="ru-RU"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Bank Parameters</a:t>
            </a:r>
          </a:p>
          <a:p>
            <a:pPr lvl="1" algn="just">
              <a:spcAft>
                <a:spcPts val="600"/>
              </a:spcAft>
              <a:buBlip>
                <a:blip r:embed="rId7"/>
              </a:buBlip>
            </a:pPr>
            <a:r>
              <a:rPr lang="en-US" altLang="ru-RU"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Finance parameters </a:t>
            </a:r>
          </a:p>
          <a:p>
            <a:pPr lvl="1" algn="just">
              <a:spcAft>
                <a:spcPts val="600"/>
              </a:spcAft>
              <a:buBlip>
                <a:blip r:embed="rId7"/>
              </a:buBlip>
            </a:pPr>
            <a:r>
              <a:rPr lang="en-US" altLang="ru-RU" sz="1700" dirty="0">
                <a:latin typeface="Tahoma" panose="020B0604030504040204" pitchFamily="34" charset="0"/>
                <a:ea typeface="Tahoma" panose="020B0604030504040204" pitchFamily="34" charset="0"/>
                <a:cs typeface="Tahoma" panose="020B0604030504040204" pitchFamily="34" charset="0"/>
              </a:rPr>
              <a:t>Customer parameters</a:t>
            </a:r>
          </a:p>
          <a:p>
            <a:pPr marL="0" indent="0" algn="just">
              <a:spcAft>
                <a:spcPts val="600"/>
              </a:spcAft>
              <a:buNone/>
            </a:pPr>
            <a:endParaRPr lang="en-US" altLang="ru-RU" sz="1800" dirty="0"/>
          </a:p>
          <a:p>
            <a:pPr marL="0" indent="0" algn="just">
              <a:spcAft>
                <a:spcPts val="600"/>
              </a:spcAft>
              <a:buNone/>
            </a:pPr>
            <a:endParaRPr lang="en-US" altLang="en-US" sz="1600" dirty="0"/>
          </a:p>
        </p:txBody>
      </p:sp>
      <p:sp>
        <p:nvSpPr>
          <p:cNvPr id="3" name="Номер слайда 2">
            <a:extLst>
              <a:ext uri="{FF2B5EF4-FFF2-40B4-BE49-F238E27FC236}">
                <a16:creationId xmlns:a16="http://schemas.microsoft.com/office/drawing/2014/main" id="{20296A3D-5FEA-4FF9-BC52-570AA4DD8F39}"/>
              </a:ext>
            </a:extLst>
          </p:cNvPr>
          <p:cNvSpPr>
            <a:spLocks noGrp="1"/>
          </p:cNvSpPr>
          <p:nvPr>
            <p:ph type="sldNum" sz="quarter" idx="12"/>
          </p:nvPr>
        </p:nvSpPr>
        <p:spPr/>
        <p:txBody>
          <a:bodyPr/>
          <a:lstStyle/>
          <a:p>
            <a:fld id="{39FC74CF-8B03-5D41-97A3-DD76EB0CCB80}" type="slidenum">
              <a:rPr lang="ru-RU" smtClean="0"/>
              <a:t>37</a:t>
            </a:fld>
            <a:endParaRPr lang="ru-RU"/>
          </a:p>
        </p:txBody>
      </p:sp>
    </p:spTree>
    <p:extLst>
      <p:ext uri="{BB962C8B-B14F-4D97-AF65-F5344CB8AC3E}">
        <p14:creationId xmlns:p14="http://schemas.microsoft.com/office/powerpoint/2010/main" val="3268556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CUSTOMER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E2885F32-D95A-427F-8456-3517E68FE43E}"/>
              </a:ext>
            </a:extLst>
          </p:cNvPr>
          <p:cNvSpPr>
            <a:spLocks noGrp="1"/>
          </p:cNvSpPr>
          <p:nvPr>
            <p:ph idx="1"/>
          </p:nvPr>
        </p:nvSpPr>
        <p:spPr>
          <a:xfrm>
            <a:off x="259738" y="656003"/>
            <a:ext cx="8178206" cy="4048884"/>
          </a:xfrm>
        </p:spPr>
        <p:txBody>
          <a:bodyPr>
            <a:normAutofit/>
          </a:bodyPr>
          <a:lstStyle/>
          <a:p>
            <a:pPr algn="just">
              <a:spcAft>
                <a:spcPts val="600"/>
              </a:spcAft>
              <a:buBlip>
                <a:blip r:embed="rId7"/>
              </a:buBlip>
            </a:pPr>
            <a:r>
              <a:rPr lang="en-US" altLang="ru-RU" sz="1900" dirty="0">
                <a:latin typeface="Tahoma" panose="020B0604030504040204" pitchFamily="34" charset="0"/>
                <a:ea typeface="Tahoma" panose="020B0604030504040204" pitchFamily="34" charset="0"/>
                <a:cs typeface="Tahoma" panose="020B0604030504040204" pitchFamily="34" charset="0"/>
              </a:rPr>
              <a:t>CUSTOMER application is central to organization of: </a:t>
            </a:r>
          </a:p>
          <a:p>
            <a:pPr lvl="1" algn="just">
              <a:spcAft>
                <a:spcPts val="600"/>
              </a:spcAft>
              <a:buBlip>
                <a:blip r:embed="rId7"/>
              </a:buBlip>
            </a:pPr>
            <a:r>
              <a:rPr lang="en-US" altLang="ru-RU" sz="1900" dirty="0">
                <a:latin typeface="Tahoma" panose="020B0604030504040204" pitchFamily="34" charset="0"/>
                <a:ea typeface="Tahoma" panose="020B0604030504040204" pitchFamily="34" charset="0"/>
                <a:cs typeface="Tahoma" panose="020B0604030504040204" pitchFamily="34" charset="0"/>
              </a:rPr>
              <a:t>Information</a:t>
            </a:r>
          </a:p>
          <a:p>
            <a:pPr lvl="1" algn="just">
              <a:spcAft>
                <a:spcPts val="600"/>
              </a:spcAft>
              <a:buBlip>
                <a:blip r:embed="rId7"/>
              </a:buBlip>
            </a:pPr>
            <a:r>
              <a:rPr lang="en-US" altLang="ru-RU" sz="1900" dirty="0">
                <a:latin typeface="Tahoma" panose="020B0604030504040204" pitchFamily="34" charset="0"/>
                <a:ea typeface="Tahoma" panose="020B0604030504040204" pitchFamily="34" charset="0"/>
                <a:cs typeface="Tahoma" panose="020B0604030504040204" pitchFamily="34" charset="0"/>
              </a:rPr>
              <a:t>Services</a:t>
            </a:r>
          </a:p>
          <a:p>
            <a:pPr lvl="1" algn="just">
              <a:spcAft>
                <a:spcPts val="600"/>
              </a:spcAft>
              <a:buBlip>
                <a:blip r:embed="rId7"/>
              </a:buBlip>
            </a:pPr>
            <a:r>
              <a:rPr lang="en-US" altLang="ru-RU" sz="1900" dirty="0">
                <a:latin typeface="Tahoma" panose="020B0604030504040204" pitchFamily="34" charset="0"/>
                <a:ea typeface="Tahoma" panose="020B0604030504040204" pitchFamily="34" charset="0"/>
                <a:cs typeface="Tahoma" panose="020B0604030504040204" pitchFamily="34" charset="0"/>
              </a:rPr>
              <a:t>Profit and Loss</a:t>
            </a:r>
          </a:p>
          <a:p>
            <a:pPr lvl="1" algn="just">
              <a:spcAft>
                <a:spcPts val="600"/>
              </a:spcAft>
              <a:buBlip>
                <a:blip r:embed="rId7"/>
              </a:buBlip>
            </a:pPr>
            <a:endParaRPr lang="en-US" altLang="ru-RU" sz="19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ru-RU" sz="1900" dirty="0">
                <a:latin typeface="Tahoma" panose="020B0604030504040204" pitchFamily="34" charset="0"/>
                <a:ea typeface="Tahoma" panose="020B0604030504040204" pitchFamily="34" charset="0"/>
                <a:cs typeface="Tahoma" panose="020B0604030504040204" pitchFamily="34" charset="0"/>
              </a:rPr>
              <a:t>Customer records are opened and maintained for:</a:t>
            </a:r>
          </a:p>
          <a:p>
            <a:pPr lvl="1" algn="just">
              <a:spcAft>
                <a:spcPts val="600"/>
              </a:spcAft>
              <a:buBlip>
                <a:blip r:embed="rId7"/>
              </a:buBlip>
            </a:pPr>
            <a:r>
              <a:rPr lang="en-US" altLang="ru-RU" sz="1900" dirty="0">
                <a:latin typeface="Tahoma" panose="020B0604030504040204" pitchFamily="34" charset="0"/>
                <a:ea typeface="Tahoma" panose="020B0604030504040204" pitchFamily="34" charset="0"/>
                <a:cs typeface="Tahoma" panose="020B0604030504040204" pitchFamily="34" charset="0"/>
              </a:rPr>
              <a:t>Clients:                          Private, Corporate</a:t>
            </a:r>
          </a:p>
          <a:p>
            <a:pPr lvl="1" algn="just">
              <a:spcAft>
                <a:spcPts val="600"/>
              </a:spcAft>
              <a:buBlip>
                <a:blip r:embed="rId7"/>
              </a:buBlip>
            </a:pPr>
            <a:r>
              <a:rPr lang="en-US" altLang="ru-RU" sz="1900" dirty="0">
                <a:latin typeface="Tahoma" panose="020B0604030504040204" pitchFamily="34" charset="0"/>
                <a:ea typeface="Tahoma" panose="020B0604030504040204" pitchFamily="34" charset="0"/>
                <a:cs typeface="Tahoma" panose="020B0604030504040204" pitchFamily="34" charset="0"/>
              </a:rPr>
              <a:t>Agents:                          Other Banks, Brokers</a:t>
            </a:r>
          </a:p>
          <a:p>
            <a:pPr lvl="1" algn="just">
              <a:spcAft>
                <a:spcPts val="600"/>
              </a:spcAft>
              <a:buBlip>
                <a:blip r:embed="rId7"/>
              </a:buBlip>
            </a:pPr>
            <a:r>
              <a:rPr lang="en-US" altLang="ru-RU" sz="1900" dirty="0">
                <a:latin typeface="Tahoma" panose="020B0604030504040204" pitchFamily="34" charset="0"/>
                <a:ea typeface="Tahoma" panose="020B0604030504040204" pitchFamily="34" charset="0"/>
                <a:cs typeface="Tahoma" panose="020B0604030504040204" pitchFamily="34" charset="0"/>
              </a:rPr>
              <a:t>Counterparties:               Other Banks, Retail and Corporate</a:t>
            </a:r>
          </a:p>
          <a:p>
            <a:pPr marL="0" indent="0" algn="just">
              <a:spcAft>
                <a:spcPts val="600"/>
              </a:spcAft>
              <a:buNone/>
            </a:pPr>
            <a:endParaRPr lang="en-US" altLang="ru-RU" sz="1800" dirty="0"/>
          </a:p>
          <a:p>
            <a:pPr marL="0" indent="0" algn="just">
              <a:spcAft>
                <a:spcPts val="600"/>
              </a:spcAft>
              <a:buNone/>
            </a:pPr>
            <a:endParaRPr lang="en-US" altLang="en-US" sz="1600" dirty="0"/>
          </a:p>
        </p:txBody>
      </p:sp>
      <p:sp>
        <p:nvSpPr>
          <p:cNvPr id="3" name="Номер слайда 2">
            <a:extLst>
              <a:ext uri="{FF2B5EF4-FFF2-40B4-BE49-F238E27FC236}">
                <a16:creationId xmlns:a16="http://schemas.microsoft.com/office/drawing/2014/main" id="{19FD6125-1307-4A29-9DA4-C3A5D2751CD0}"/>
              </a:ext>
            </a:extLst>
          </p:cNvPr>
          <p:cNvSpPr>
            <a:spLocks noGrp="1"/>
          </p:cNvSpPr>
          <p:nvPr>
            <p:ph type="sldNum" sz="quarter" idx="12"/>
          </p:nvPr>
        </p:nvSpPr>
        <p:spPr/>
        <p:txBody>
          <a:bodyPr/>
          <a:lstStyle/>
          <a:p>
            <a:fld id="{39FC74CF-8B03-5D41-97A3-DD76EB0CCB80}" type="slidenum">
              <a:rPr lang="ru-RU" smtClean="0"/>
              <a:t>38</a:t>
            </a:fld>
            <a:endParaRPr lang="ru-RU"/>
          </a:p>
        </p:txBody>
      </p:sp>
    </p:spTree>
    <p:extLst>
      <p:ext uri="{BB962C8B-B14F-4D97-AF65-F5344CB8AC3E}">
        <p14:creationId xmlns:p14="http://schemas.microsoft.com/office/powerpoint/2010/main" val="806642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CUSTOMER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F8D6EE01-5949-4186-A36A-74A3DA34A8A6}"/>
              </a:ext>
            </a:extLst>
          </p:cNvPr>
          <p:cNvPicPr>
            <a:picLocks noChangeAspect="1"/>
          </p:cNvPicPr>
          <p:nvPr/>
        </p:nvPicPr>
        <p:blipFill>
          <a:blip r:embed="rId7"/>
          <a:stretch>
            <a:fillRect/>
          </a:stretch>
        </p:blipFill>
        <p:spPr>
          <a:xfrm>
            <a:off x="2104571" y="1910466"/>
            <a:ext cx="1472379" cy="2510055"/>
          </a:xfrm>
          <a:prstGeom prst="rect">
            <a:avLst/>
          </a:prstGeom>
          <a:noFill/>
          <a:ln w="12700">
            <a:solidFill>
              <a:schemeClr val="tx1"/>
            </a:solidFill>
            <a:miter lim="800000"/>
            <a:headEnd/>
            <a:tailEnd/>
          </a:ln>
        </p:spPr>
      </p:pic>
      <p:pic>
        <p:nvPicPr>
          <p:cNvPr id="7" name="Рисунок 6">
            <a:extLst>
              <a:ext uri="{FF2B5EF4-FFF2-40B4-BE49-F238E27FC236}">
                <a16:creationId xmlns:a16="http://schemas.microsoft.com/office/drawing/2014/main" id="{F57A894A-E761-4D8D-AE63-E232DC0CA094}"/>
              </a:ext>
            </a:extLst>
          </p:cNvPr>
          <p:cNvPicPr>
            <a:picLocks noChangeAspect="1"/>
          </p:cNvPicPr>
          <p:nvPr/>
        </p:nvPicPr>
        <p:blipFill rotWithShape="1">
          <a:blip r:embed="rId8"/>
          <a:srcRect r="53348"/>
          <a:stretch/>
        </p:blipFill>
        <p:spPr>
          <a:xfrm>
            <a:off x="3886856" y="892633"/>
            <a:ext cx="4265887" cy="3527888"/>
          </a:xfrm>
          <a:prstGeom prst="rect">
            <a:avLst/>
          </a:prstGeom>
          <a:noFill/>
          <a:ln w="12700">
            <a:solidFill>
              <a:schemeClr val="tx1"/>
            </a:solidFill>
            <a:miter lim="800000"/>
            <a:headEnd/>
            <a:tailEnd/>
          </a:ln>
        </p:spPr>
      </p:pic>
      <p:pic>
        <p:nvPicPr>
          <p:cNvPr id="12" name="Рисунок 11">
            <a:extLst>
              <a:ext uri="{FF2B5EF4-FFF2-40B4-BE49-F238E27FC236}">
                <a16:creationId xmlns:a16="http://schemas.microsoft.com/office/drawing/2014/main" id="{8393AD22-12DF-4E14-B45E-BDAC4A846555}"/>
              </a:ext>
            </a:extLst>
          </p:cNvPr>
          <p:cNvPicPr>
            <a:picLocks noChangeAspect="1"/>
          </p:cNvPicPr>
          <p:nvPr/>
        </p:nvPicPr>
        <p:blipFill>
          <a:blip r:embed="rId9"/>
          <a:stretch>
            <a:fillRect/>
          </a:stretch>
        </p:blipFill>
        <p:spPr>
          <a:xfrm>
            <a:off x="146530" y="892633"/>
            <a:ext cx="1689453" cy="1384916"/>
          </a:xfrm>
          <a:prstGeom prst="rect">
            <a:avLst/>
          </a:prstGeom>
          <a:noFill/>
          <a:ln w="12700">
            <a:solidFill>
              <a:schemeClr val="tx1"/>
            </a:solidFill>
            <a:miter lim="800000"/>
            <a:headEnd/>
            <a:tailEnd/>
          </a:ln>
        </p:spPr>
      </p:pic>
      <p:cxnSp>
        <p:nvCxnSpPr>
          <p:cNvPr id="14" name="Прямая со стрелкой 13">
            <a:extLst>
              <a:ext uri="{FF2B5EF4-FFF2-40B4-BE49-F238E27FC236}">
                <a16:creationId xmlns:a16="http://schemas.microsoft.com/office/drawing/2014/main" id="{1700289E-2022-4CC4-8E95-284BB0AB3234}"/>
              </a:ext>
            </a:extLst>
          </p:cNvPr>
          <p:cNvCxnSpPr>
            <a:cxnSpLocks/>
            <a:stCxn id="12" idx="3"/>
          </p:cNvCxnSpPr>
          <p:nvPr/>
        </p:nvCxnSpPr>
        <p:spPr>
          <a:xfrm flipV="1">
            <a:off x="1835983" y="1084217"/>
            <a:ext cx="2050873" cy="500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EF3BC79E-EF46-4E3E-BF75-3DB02A26C3CB}"/>
              </a:ext>
            </a:extLst>
          </p:cNvPr>
          <p:cNvCxnSpPr/>
          <p:nvPr/>
        </p:nvCxnSpPr>
        <p:spPr>
          <a:xfrm flipH="1" flipV="1">
            <a:off x="3576950" y="2076994"/>
            <a:ext cx="766449" cy="155448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Прямая со стрелкой 17">
            <a:extLst>
              <a:ext uri="{FF2B5EF4-FFF2-40B4-BE49-F238E27FC236}">
                <a16:creationId xmlns:a16="http://schemas.microsoft.com/office/drawing/2014/main" id="{84D841A9-03FB-419C-8B61-F675D224B472}"/>
              </a:ext>
            </a:extLst>
          </p:cNvPr>
          <p:cNvCxnSpPr/>
          <p:nvPr/>
        </p:nvCxnSpPr>
        <p:spPr>
          <a:xfrm>
            <a:off x="3576950" y="2571750"/>
            <a:ext cx="2105393" cy="8115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969E927F-38EF-40EB-BA1E-C10F3D7026DF}"/>
              </a:ext>
            </a:extLst>
          </p:cNvPr>
          <p:cNvCxnSpPr>
            <a:stCxn id="4" idx="3"/>
          </p:cNvCxnSpPr>
          <p:nvPr/>
        </p:nvCxnSpPr>
        <p:spPr>
          <a:xfrm>
            <a:off x="3576950" y="3165494"/>
            <a:ext cx="2105393" cy="779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AC1A82CC-9011-48D2-973F-FD8176A2A6BB}"/>
              </a:ext>
            </a:extLst>
          </p:cNvPr>
          <p:cNvCxnSpPr/>
          <p:nvPr/>
        </p:nvCxnSpPr>
        <p:spPr>
          <a:xfrm>
            <a:off x="3576950" y="3383280"/>
            <a:ext cx="2145190" cy="8675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Номер слайда 2">
            <a:extLst>
              <a:ext uri="{FF2B5EF4-FFF2-40B4-BE49-F238E27FC236}">
                <a16:creationId xmlns:a16="http://schemas.microsoft.com/office/drawing/2014/main" id="{33CAB260-1914-4783-AEE1-312957778C63}"/>
              </a:ext>
            </a:extLst>
          </p:cNvPr>
          <p:cNvSpPr>
            <a:spLocks noGrp="1"/>
          </p:cNvSpPr>
          <p:nvPr>
            <p:ph type="sldNum" sz="quarter" idx="12"/>
          </p:nvPr>
        </p:nvSpPr>
        <p:spPr/>
        <p:txBody>
          <a:bodyPr/>
          <a:lstStyle/>
          <a:p>
            <a:fld id="{39FC74CF-8B03-5D41-97A3-DD76EB0CCB80}" type="slidenum">
              <a:rPr lang="ru-RU" smtClean="0"/>
              <a:t>39</a:t>
            </a:fld>
            <a:endParaRPr lang="ru-RU"/>
          </a:p>
        </p:txBody>
      </p:sp>
    </p:spTree>
    <p:extLst>
      <p:ext uri="{BB962C8B-B14F-4D97-AF65-F5344CB8AC3E}">
        <p14:creationId xmlns:p14="http://schemas.microsoft.com/office/powerpoint/2010/main" val="350781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Application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804863"/>
            <a:ext cx="8155173" cy="1646605"/>
          </a:xfrm>
          <a:prstGeom prst="rect">
            <a:avLst/>
          </a:prstGeom>
        </p:spPr>
        <p:txBody>
          <a:bodyPr wrap="square">
            <a:spAutoFit/>
          </a:bodyPr>
          <a:lstStyle/>
          <a:p>
            <a:pPr algn="just">
              <a:spcAft>
                <a:spcPts val="600"/>
              </a:spcAft>
              <a:buBlip>
                <a:blip r:embed="rId6"/>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An application is a form which records the data entered and stores it in an associated file, field by field</a:t>
            </a:r>
          </a:p>
          <a:p>
            <a:pPr algn="just">
              <a:spcAft>
                <a:spcPts val="600"/>
              </a:spcAft>
            </a:pPr>
            <a:r>
              <a:rPr lang="en-US" altLang="en-US" sz="1600" dirty="0">
                <a:latin typeface="Tahoma" panose="020B0604030504040204" pitchFamily="34" charset="0"/>
                <a:ea typeface="Tahoma" panose="020B0604030504040204" pitchFamily="34" charset="0"/>
                <a:cs typeface="Tahoma" panose="020B0604030504040204" pitchFamily="34" charset="0"/>
              </a:rPr>
              <a:t>What happens after we enter data?</a:t>
            </a: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6"/>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Notched Right Arrow 8">
            <a:extLst>
              <a:ext uri="{FF2B5EF4-FFF2-40B4-BE49-F238E27FC236}">
                <a16:creationId xmlns:a16="http://schemas.microsoft.com/office/drawing/2014/main" id="{6F515692-0FAA-4E52-BAD7-C5C74C210073}"/>
              </a:ext>
            </a:extLst>
          </p:cNvPr>
          <p:cNvSpPr/>
          <p:nvPr/>
        </p:nvSpPr>
        <p:spPr>
          <a:xfrm>
            <a:off x="3569154" y="3220004"/>
            <a:ext cx="500062" cy="214312"/>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4" name="Table 6">
            <a:extLst>
              <a:ext uri="{FF2B5EF4-FFF2-40B4-BE49-F238E27FC236}">
                <a16:creationId xmlns:a16="http://schemas.microsoft.com/office/drawing/2014/main" id="{4B909734-85AA-401B-82ED-9A604B1CED51}"/>
              </a:ext>
            </a:extLst>
          </p:cNvPr>
          <p:cNvGraphicFramePr>
            <a:graphicFrameLocks noGrp="1"/>
          </p:cNvGraphicFramePr>
          <p:nvPr/>
        </p:nvGraphicFramePr>
        <p:xfrm>
          <a:off x="4244686" y="2491001"/>
          <a:ext cx="4286251" cy="1811973"/>
        </p:xfrm>
        <a:graphic>
          <a:graphicData uri="http://schemas.openxmlformats.org/drawingml/2006/table">
            <a:tbl>
              <a:tblPr firstRow="1" bandRow="1">
                <a:tableStyleId>{616DA210-FB5B-4158-B5E0-FEB733F419BA}</a:tableStyleId>
              </a:tblPr>
              <a:tblGrid>
                <a:gridCol w="1451795">
                  <a:extLst>
                    <a:ext uri="{9D8B030D-6E8A-4147-A177-3AD203B41FA5}">
                      <a16:colId xmlns:a16="http://schemas.microsoft.com/office/drawing/2014/main" val="20000"/>
                    </a:ext>
                  </a:extLst>
                </a:gridCol>
                <a:gridCol w="1104919">
                  <a:extLst>
                    <a:ext uri="{9D8B030D-6E8A-4147-A177-3AD203B41FA5}">
                      <a16:colId xmlns:a16="http://schemas.microsoft.com/office/drawing/2014/main" val="20001"/>
                    </a:ext>
                  </a:extLst>
                </a:gridCol>
                <a:gridCol w="902368">
                  <a:extLst>
                    <a:ext uri="{9D8B030D-6E8A-4147-A177-3AD203B41FA5}">
                      <a16:colId xmlns:a16="http://schemas.microsoft.com/office/drawing/2014/main" val="20002"/>
                    </a:ext>
                  </a:extLst>
                </a:gridCol>
                <a:gridCol w="827169">
                  <a:extLst>
                    <a:ext uri="{9D8B030D-6E8A-4147-A177-3AD203B41FA5}">
                      <a16:colId xmlns:a16="http://schemas.microsoft.com/office/drawing/2014/main" val="20003"/>
                    </a:ext>
                  </a:extLst>
                </a:gridCol>
              </a:tblGrid>
              <a:tr h="335542">
                <a:tc gridSpan="4">
                  <a:txBody>
                    <a:bodyPr/>
                    <a:lstStyle/>
                    <a:p>
                      <a:r>
                        <a:rPr lang="en-US" sz="1400" dirty="0"/>
                        <a:t>FUNDS TRANSFER TABLE</a:t>
                      </a:r>
                      <a:endParaRPr lang="en-US" sz="1400" dirty="0">
                        <a:solidFill>
                          <a:schemeClr val="accent2">
                            <a:lumMod val="50000"/>
                          </a:schemeClr>
                        </a:solidFill>
                      </a:endParaRPr>
                    </a:p>
                  </a:txBody>
                  <a:tcPr marL="91439" marR="91439" marT="45714" marB="45714"/>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518148">
                <a:tc>
                  <a:txBody>
                    <a:bodyPr/>
                    <a:lstStyle/>
                    <a:p>
                      <a:r>
                        <a:rPr lang="en-US" sz="1400" dirty="0"/>
                        <a:t>@ID</a:t>
                      </a:r>
                    </a:p>
                  </a:txBody>
                  <a:tcPr marL="91439" marR="91439" marT="45714" marB="45714"/>
                </a:tc>
                <a:tc>
                  <a:txBody>
                    <a:bodyPr/>
                    <a:lstStyle/>
                    <a:p>
                      <a:r>
                        <a:rPr lang="en-US" sz="1400" dirty="0"/>
                        <a:t>Transaction </a:t>
                      </a:r>
                    </a:p>
                    <a:p>
                      <a:r>
                        <a:rPr lang="en-US" sz="1400" dirty="0"/>
                        <a:t>Type</a:t>
                      </a:r>
                    </a:p>
                  </a:txBody>
                  <a:tcPr marL="91439" marR="91439" marT="45714" marB="45714"/>
                </a:tc>
                <a:tc>
                  <a:txBody>
                    <a:bodyPr/>
                    <a:lstStyle/>
                    <a:p>
                      <a:r>
                        <a:rPr lang="en-US" sz="1400" dirty="0"/>
                        <a:t>Debit Account</a:t>
                      </a:r>
                    </a:p>
                  </a:txBody>
                  <a:tcPr marL="91439" marR="91439" marT="45714" marB="45714"/>
                </a:tc>
                <a:tc>
                  <a:txBody>
                    <a:bodyPr/>
                    <a:lstStyle/>
                    <a:p>
                      <a:r>
                        <a:rPr lang="en-US" sz="1400" dirty="0"/>
                        <a:t>CCY Market Dr</a:t>
                      </a:r>
                    </a:p>
                  </a:txBody>
                  <a:tcPr marL="91439" marR="91439" marT="45714" marB="45714"/>
                </a:tc>
                <a:extLst>
                  <a:ext uri="{0D108BD9-81ED-4DB2-BD59-A6C34878D82A}">
                    <a16:rowId xmlns:a16="http://schemas.microsoft.com/office/drawing/2014/main" val="10001"/>
                  </a:ext>
                </a:extLst>
              </a:tr>
              <a:tr h="744923">
                <a:tc>
                  <a:txBody>
                    <a:bodyPr/>
                    <a:lstStyle/>
                    <a:p>
                      <a:r>
                        <a:rPr lang="en-US" sz="1400" dirty="0"/>
                        <a:t>FT21105DSH1L</a:t>
                      </a:r>
                    </a:p>
                  </a:txBody>
                  <a:tcPr marL="91439" marR="91439" marT="45714" marB="45714"/>
                </a:tc>
                <a:tc>
                  <a:txBody>
                    <a:bodyPr/>
                    <a:lstStyle/>
                    <a:p>
                      <a:r>
                        <a:rPr lang="en-US" sz="1400" dirty="0"/>
                        <a:t>AC</a:t>
                      </a:r>
                    </a:p>
                  </a:txBody>
                  <a:tcPr marL="91439" marR="91439" marT="45714" marB="45714"/>
                </a:tc>
                <a:tc>
                  <a:txBody>
                    <a:bodyPr/>
                    <a:lstStyle/>
                    <a:p>
                      <a:r>
                        <a:rPr lang="ru-RU" sz="1400" dirty="0"/>
                        <a:t>100099</a:t>
                      </a:r>
                      <a:endParaRPr lang="en-US" sz="1400" dirty="0"/>
                    </a:p>
                  </a:txBody>
                  <a:tcPr marL="91439" marR="91439" marT="45714" marB="45714"/>
                </a:tc>
                <a:tc>
                  <a:txBody>
                    <a:bodyPr/>
                    <a:lstStyle/>
                    <a:p>
                      <a:r>
                        <a:rPr lang="en-US" sz="1400" dirty="0"/>
                        <a:t>1</a:t>
                      </a:r>
                    </a:p>
                  </a:txBody>
                  <a:tcPr marL="91439" marR="91439" marT="45714" marB="45714"/>
                </a:tc>
                <a:extLst>
                  <a:ext uri="{0D108BD9-81ED-4DB2-BD59-A6C34878D82A}">
                    <a16:rowId xmlns:a16="http://schemas.microsoft.com/office/drawing/2014/main" val="10002"/>
                  </a:ext>
                </a:extLst>
              </a:tr>
            </a:tbl>
          </a:graphicData>
        </a:graphic>
      </p:graphicFrame>
      <p:pic>
        <p:nvPicPr>
          <p:cNvPr id="8" name="Рисунок 7">
            <a:extLst>
              <a:ext uri="{FF2B5EF4-FFF2-40B4-BE49-F238E27FC236}">
                <a16:creationId xmlns:a16="http://schemas.microsoft.com/office/drawing/2014/main" id="{8E4F72F9-EE7C-4893-B1FF-95C99500575C}"/>
              </a:ext>
            </a:extLst>
          </p:cNvPr>
          <p:cNvPicPr>
            <a:picLocks noChangeAspect="1"/>
          </p:cNvPicPr>
          <p:nvPr/>
        </p:nvPicPr>
        <p:blipFill>
          <a:blip r:embed="rId7"/>
          <a:stretch>
            <a:fillRect/>
          </a:stretch>
        </p:blipFill>
        <p:spPr>
          <a:xfrm>
            <a:off x="613063" y="2005564"/>
            <a:ext cx="2869772" cy="263787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A0E4F492-F35A-4C1F-8BA8-D4B997688332}"/>
              </a:ext>
            </a:extLst>
          </p:cNvPr>
          <p:cNvSpPr>
            <a:spLocks noGrp="1"/>
          </p:cNvSpPr>
          <p:nvPr>
            <p:ph type="sldNum" sz="quarter" idx="12"/>
          </p:nvPr>
        </p:nvSpPr>
        <p:spPr/>
        <p:txBody>
          <a:bodyPr/>
          <a:lstStyle/>
          <a:p>
            <a:fld id="{39FC74CF-8B03-5D41-97A3-DD76EB0CCB80}" type="slidenum">
              <a:rPr lang="ru-RU" smtClean="0"/>
              <a:t>4</a:t>
            </a:fld>
            <a:endParaRPr lang="ru-RU"/>
          </a:p>
        </p:txBody>
      </p:sp>
    </p:spTree>
    <p:extLst>
      <p:ext uri="{BB962C8B-B14F-4D97-AF65-F5344CB8AC3E}">
        <p14:creationId xmlns:p14="http://schemas.microsoft.com/office/powerpoint/2010/main" val="3456244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С</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USTOMER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Associated Tables</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3" name="Рисунок 2">
            <a:extLst>
              <a:ext uri="{FF2B5EF4-FFF2-40B4-BE49-F238E27FC236}">
                <a16:creationId xmlns:a16="http://schemas.microsoft.com/office/drawing/2014/main" id="{5D52994B-6650-467E-B5EC-87A693289807}"/>
              </a:ext>
            </a:extLst>
          </p:cNvPr>
          <p:cNvPicPr>
            <a:picLocks noChangeAspect="1"/>
          </p:cNvPicPr>
          <p:nvPr/>
        </p:nvPicPr>
        <p:blipFill>
          <a:blip r:embed="rId7"/>
          <a:stretch>
            <a:fillRect/>
          </a:stretch>
        </p:blipFill>
        <p:spPr>
          <a:xfrm>
            <a:off x="990821" y="605427"/>
            <a:ext cx="6335011" cy="4161836"/>
          </a:xfrm>
          <a:prstGeom prst="rect">
            <a:avLst/>
          </a:prstGeom>
        </p:spPr>
      </p:pic>
      <p:sp>
        <p:nvSpPr>
          <p:cNvPr id="4" name="Номер слайда 3">
            <a:extLst>
              <a:ext uri="{FF2B5EF4-FFF2-40B4-BE49-F238E27FC236}">
                <a16:creationId xmlns:a16="http://schemas.microsoft.com/office/drawing/2014/main" id="{A2D8F435-DFC8-4C09-BD7D-2C10FA8036EC}"/>
              </a:ext>
            </a:extLst>
          </p:cNvPr>
          <p:cNvSpPr>
            <a:spLocks noGrp="1"/>
          </p:cNvSpPr>
          <p:nvPr>
            <p:ph type="sldNum" sz="quarter" idx="12"/>
          </p:nvPr>
        </p:nvSpPr>
        <p:spPr/>
        <p:txBody>
          <a:bodyPr/>
          <a:lstStyle/>
          <a:p>
            <a:fld id="{39FC74CF-8B03-5D41-97A3-DD76EB0CCB80}" type="slidenum">
              <a:rPr lang="ru-RU" smtClean="0"/>
              <a:t>40</a:t>
            </a:fld>
            <a:endParaRPr lang="ru-RU"/>
          </a:p>
        </p:txBody>
      </p:sp>
    </p:spTree>
    <p:extLst>
      <p:ext uri="{BB962C8B-B14F-4D97-AF65-F5344CB8AC3E}">
        <p14:creationId xmlns:p14="http://schemas.microsoft.com/office/powerpoint/2010/main" val="3447530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21</a:t>
            </a:r>
            <a:endParaRPr lang="ru-RU" sz="1600" dirty="0">
              <a:solidFill>
                <a:srgbClr val="FFFFFF"/>
              </a:solidFill>
              <a:latin typeface="Tahoma"/>
              <a:cs typeface="Tahoma"/>
            </a:endParaRP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How is the data stored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804863"/>
            <a:ext cx="8155173" cy="2369880"/>
          </a:xfrm>
          <a:prstGeom prst="rect">
            <a:avLst/>
          </a:prstGeom>
        </p:spPr>
        <p:txBody>
          <a:bodyPr wrap="square">
            <a:spAutoFit/>
          </a:bodyPr>
          <a:lstStyle/>
          <a:p>
            <a:pPr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Fields and field values are stored not just in one table, but 4 tables</a:t>
            </a: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Each form is associated with 4 tables (</a:t>
            </a:r>
            <a:r>
              <a:rPr lang="ru-RU"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Files</a:t>
            </a:r>
            <a:r>
              <a:rPr lang="ru-RU"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21B9B82F-EE4C-492E-A5FE-E3CAEA3836FB}"/>
              </a:ext>
            </a:extLst>
          </p:cNvPr>
          <p:cNvPicPr>
            <a:picLocks noChangeAspect="1"/>
          </p:cNvPicPr>
          <p:nvPr/>
        </p:nvPicPr>
        <p:blipFill rotWithShape="1">
          <a:blip r:embed="rId8"/>
          <a:srcRect l="62199" t="5973" r="25899" b="71470"/>
          <a:stretch/>
        </p:blipFill>
        <p:spPr>
          <a:xfrm>
            <a:off x="3758695" y="1528254"/>
            <a:ext cx="797169" cy="726830"/>
          </a:xfrm>
          <a:prstGeom prst="rect">
            <a:avLst/>
          </a:prstGeom>
        </p:spPr>
      </p:pic>
      <p:pic>
        <p:nvPicPr>
          <p:cNvPr id="11" name="Рисунок 10">
            <a:extLst>
              <a:ext uri="{FF2B5EF4-FFF2-40B4-BE49-F238E27FC236}">
                <a16:creationId xmlns:a16="http://schemas.microsoft.com/office/drawing/2014/main" id="{F9D50A43-0EEF-430C-8A69-00DD0182ACFA}"/>
              </a:ext>
            </a:extLst>
          </p:cNvPr>
          <p:cNvPicPr>
            <a:picLocks noChangeAspect="1"/>
          </p:cNvPicPr>
          <p:nvPr/>
        </p:nvPicPr>
        <p:blipFill>
          <a:blip r:embed="rId9"/>
          <a:stretch>
            <a:fillRect/>
          </a:stretch>
        </p:blipFill>
        <p:spPr>
          <a:xfrm>
            <a:off x="396026" y="1619348"/>
            <a:ext cx="2869772" cy="263787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6" name="TextBox 5">
            <a:extLst>
              <a:ext uri="{FF2B5EF4-FFF2-40B4-BE49-F238E27FC236}">
                <a16:creationId xmlns:a16="http://schemas.microsoft.com/office/drawing/2014/main" id="{54B8C1C7-0196-40B3-82E7-DC7BB18CE70C}"/>
              </a:ext>
            </a:extLst>
          </p:cNvPr>
          <p:cNvSpPr txBox="1"/>
          <p:nvPr/>
        </p:nvSpPr>
        <p:spPr>
          <a:xfrm>
            <a:off x="4555864" y="1680036"/>
            <a:ext cx="552715" cy="369332"/>
          </a:xfrm>
          <a:prstGeom prst="rect">
            <a:avLst/>
          </a:prstGeom>
          <a:noFill/>
        </p:spPr>
        <p:txBody>
          <a:bodyPr wrap="none" rtlCol="0">
            <a:spAutoFit/>
          </a:bodyPr>
          <a:lstStyle/>
          <a:p>
            <a:r>
              <a:rPr lang="en-US" dirty="0"/>
              <a:t>Live</a:t>
            </a:r>
            <a:endParaRPr lang="ru-RU" dirty="0"/>
          </a:p>
        </p:txBody>
      </p:sp>
      <p:pic>
        <p:nvPicPr>
          <p:cNvPr id="12" name="Рисунок 11">
            <a:extLst>
              <a:ext uri="{FF2B5EF4-FFF2-40B4-BE49-F238E27FC236}">
                <a16:creationId xmlns:a16="http://schemas.microsoft.com/office/drawing/2014/main" id="{67451CF7-4521-4F72-9C21-D3E71F988838}"/>
              </a:ext>
            </a:extLst>
          </p:cNvPr>
          <p:cNvPicPr>
            <a:picLocks noChangeAspect="1"/>
          </p:cNvPicPr>
          <p:nvPr/>
        </p:nvPicPr>
        <p:blipFill rotWithShape="1">
          <a:blip r:embed="rId8"/>
          <a:srcRect l="62199" t="5973" r="25899" b="71470"/>
          <a:stretch/>
        </p:blipFill>
        <p:spPr>
          <a:xfrm>
            <a:off x="3777726" y="2247315"/>
            <a:ext cx="797169" cy="726830"/>
          </a:xfrm>
          <a:prstGeom prst="rect">
            <a:avLst/>
          </a:prstGeom>
        </p:spPr>
      </p:pic>
      <p:pic>
        <p:nvPicPr>
          <p:cNvPr id="13" name="Рисунок 12">
            <a:extLst>
              <a:ext uri="{FF2B5EF4-FFF2-40B4-BE49-F238E27FC236}">
                <a16:creationId xmlns:a16="http://schemas.microsoft.com/office/drawing/2014/main" id="{F5FD24BA-DE90-4ED4-9901-D196BE478698}"/>
              </a:ext>
            </a:extLst>
          </p:cNvPr>
          <p:cNvPicPr>
            <a:picLocks noChangeAspect="1"/>
          </p:cNvPicPr>
          <p:nvPr/>
        </p:nvPicPr>
        <p:blipFill rotWithShape="1">
          <a:blip r:embed="rId8"/>
          <a:srcRect l="62199" t="5973" r="25899" b="71470"/>
          <a:stretch/>
        </p:blipFill>
        <p:spPr>
          <a:xfrm>
            <a:off x="3758695" y="3056035"/>
            <a:ext cx="797169" cy="726830"/>
          </a:xfrm>
          <a:prstGeom prst="rect">
            <a:avLst/>
          </a:prstGeom>
        </p:spPr>
      </p:pic>
      <p:pic>
        <p:nvPicPr>
          <p:cNvPr id="14" name="Рисунок 13">
            <a:extLst>
              <a:ext uri="{FF2B5EF4-FFF2-40B4-BE49-F238E27FC236}">
                <a16:creationId xmlns:a16="http://schemas.microsoft.com/office/drawing/2014/main" id="{05AB776D-FE4B-42F0-8237-6A9F1D0E5747}"/>
              </a:ext>
            </a:extLst>
          </p:cNvPr>
          <p:cNvPicPr>
            <a:picLocks noChangeAspect="1"/>
          </p:cNvPicPr>
          <p:nvPr/>
        </p:nvPicPr>
        <p:blipFill rotWithShape="1">
          <a:blip r:embed="rId8"/>
          <a:srcRect l="62199" t="5973" r="25899" b="71470"/>
          <a:stretch/>
        </p:blipFill>
        <p:spPr>
          <a:xfrm>
            <a:off x="3770417" y="3839835"/>
            <a:ext cx="797169" cy="726830"/>
          </a:xfrm>
          <a:prstGeom prst="rect">
            <a:avLst/>
          </a:prstGeom>
        </p:spPr>
      </p:pic>
      <p:sp>
        <p:nvSpPr>
          <p:cNvPr id="15" name="TextBox 14">
            <a:extLst>
              <a:ext uri="{FF2B5EF4-FFF2-40B4-BE49-F238E27FC236}">
                <a16:creationId xmlns:a16="http://schemas.microsoft.com/office/drawing/2014/main" id="{AAE0BAD6-77A7-469D-8671-331A66BFD91A}"/>
              </a:ext>
            </a:extLst>
          </p:cNvPr>
          <p:cNvSpPr txBox="1"/>
          <p:nvPr/>
        </p:nvSpPr>
        <p:spPr>
          <a:xfrm>
            <a:off x="4605149" y="2471660"/>
            <a:ext cx="1463478" cy="369332"/>
          </a:xfrm>
          <a:prstGeom prst="rect">
            <a:avLst/>
          </a:prstGeom>
          <a:noFill/>
        </p:spPr>
        <p:txBody>
          <a:bodyPr wrap="none" rtlCol="0">
            <a:spAutoFit/>
          </a:bodyPr>
          <a:lstStyle/>
          <a:p>
            <a:r>
              <a:rPr lang="en-US" dirty="0"/>
              <a:t>Unauthorized</a:t>
            </a:r>
            <a:endParaRPr lang="ru-RU" dirty="0"/>
          </a:p>
        </p:txBody>
      </p:sp>
      <p:sp>
        <p:nvSpPr>
          <p:cNvPr id="16" name="TextBox 15">
            <a:extLst>
              <a:ext uri="{FF2B5EF4-FFF2-40B4-BE49-F238E27FC236}">
                <a16:creationId xmlns:a16="http://schemas.microsoft.com/office/drawing/2014/main" id="{22C61ACD-1874-410D-8D47-1FA694B4362E}"/>
              </a:ext>
            </a:extLst>
          </p:cNvPr>
          <p:cNvSpPr txBox="1"/>
          <p:nvPr/>
        </p:nvSpPr>
        <p:spPr>
          <a:xfrm>
            <a:off x="4605149" y="3164382"/>
            <a:ext cx="851067" cy="369332"/>
          </a:xfrm>
          <a:prstGeom prst="rect">
            <a:avLst/>
          </a:prstGeom>
          <a:noFill/>
        </p:spPr>
        <p:txBody>
          <a:bodyPr wrap="none" rtlCol="0">
            <a:spAutoFit/>
          </a:bodyPr>
          <a:lstStyle/>
          <a:p>
            <a:r>
              <a:rPr lang="en-US" dirty="0"/>
              <a:t>History</a:t>
            </a:r>
            <a:endParaRPr lang="ru-RU" dirty="0"/>
          </a:p>
        </p:txBody>
      </p:sp>
      <p:sp>
        <p:nvSpPr>
          <p:cNvPr id="17" name="TextBox 16">
            <a:extLst>
              <a:ext uri="{FF2B5EF4-FFF2-40B4-BE49-F238E27FC236}">
                <a16:creationId xmlns:a16="http://schemas.microsoft.com/office/drawing/2014/main" id="{50DDAE1D-FF26-48D7-B14D-C588CC920E62}"/>
              </a:ext>
            </a:extLst>
          </p:cNvPr>
          <p:cNvSpPr txBox="1"/>
          <p:nvPr/>
        </p:nvSpPr>
        <p:spPr>
          <a:xfrm>
            <a:off x="4605149" y="4043758"/>
            <a:ext cx="921534" cy="369332"/>
          </a:xfrm>
          <a:prstGeom prst="rect">
            <a:avLst/>
          </a:prstGeom>
          <a:noFill/>
        </p:spPr>
        <p:txBody>
          <a:bodyPr wrap="none" rtlCol="0">
            <a:spAutoFit/>
          </a:bodyPr>
          <a:lstStyle/>
          <a:p>
            <a:r>
              <a:rPr lang="en-US" dirty="0"/>
              <a:t>Deleted</a:t>
            </a:r>
            <a:endParaRPr lang="ru-RU" dirty="0"/>
          </a:p>
        </p:txBody>
      </p:sp>
      <p:pic>
        <p:nvPicPr>
          <p:cNvPr id="8" name="Рисунок 7">
            <a:extLst>
              <a:ext uri="{FF2B5EF4-FFF2-40B4-BE49-F238E27FC236}">
                <a16:creationId xmlns:a16="http://schemas.microsoft.com/office/drawing/2014/main" id="{A32A9823-69DC-46CE-89D6-C96C6D1A146A}"/>
              </a:ext>
            </a:extLst>
          </p:cNvPr>
          <p:cNvPicPr>
            <a:picLocks noChangeAspect="1"/>
          </p:cNvPicPr>
          <p:nvPr/>
        </p:nvPicPr>
        <p:blipFill>
          <a:blip r:embed="rId10"/>
          <a:stretch>
            <a:fillRect/>
          </a:stretch>
        </p:blipFill>
        <p:spPr>
          <a:xfrm>
            <a:off x="6781073" y="1221413"/>
            <a:ext cx="2238375" cy="2066925"/>
          </a:xfrm>
          <a:prstGeom prst="rect">
            <a:avLst/>
          </a:prstGeom>
        </p:spPr>
      </p:pic>
      <p:cxnSp>
        <p:nvCxnSpPr>
          <p:cNvPr id="21" name="Прямая со стрелкой 20">
            <a:extLst>
              <a:ext uri="{FF2B5EF4-FFF2-40B4-BE49-F238E27FC236}">
                <a16:creationId xmlns:a16="http://schemas.microsoft.com/office/drawing/2014/main" id="{2F217E99-4BA0-4840-A6D9-96F18043230F}"/>
              </a:ext>
            </a:extLst>
          </p:cNvPr>
          <p:cNvCxnSpPr/>
          <p:nvPr/>
        </p:nvCxnSpPr>
        <p:spPr>
          <a:xfrm>
            <a:off x="3317632" y="1864702"/>
            <a:ext cx="441063"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E8D70C68-A9FD-4385-8010-ABD192DDF09D}"/>
              </a:ext>
            </a:extLst>
          </p:cNvPr>
          <p:cNvCxnSpPr/>
          <p:nvPr/>
        </p:nvCxnSpPr>
        <p:spPr>
          <a:xfrm>
            <a:off x="3352802" y="2650144"/>
            <a:ext cx="441063"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704AA88E-FB27-4848-BD07-BB81389C9027}"/>
              </a:ext>
            </a:extLst>
          </p:cNvPr>
          <p:cNvCxnSpPr/>
          <p:nvPr/>
        </p:nvCxnSpPr>
        <p:spPr>
          <a:xfrm>
            <a:off x="3376249" y="3400417"/>
            <a:ext cx="441063"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ACE8A33B-60D4-42A6-A9B7-1C7F07371BB9}"/>
              </a:ext>
            </a:extLst>
          </p:cNvPr>
          <p:cNvCxnSpPr/>
          <p:nvPr/>
        </p:nvCxnSpPr>
        <p:spPr>
          <a:xfrm>
            <a:off x="3399696" y="4138967"/>
            <a:ext cx="441063"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27" name="Левая фигурная скобка 26">
            <a:extLst>
              <a:ext uri="{FF2B5EF4-FFF2-40B4-BE49-F238E27FC236}">
                <a16:creationId xmlns:a16="http://schemas.microsoft.com/office/drawing/2014/main" id="{17A0FB23-116D-4AA8-A913-1D922FB894DF}"/>
              </a:ext>
            </a:extLst>
          </p:cNvPr>
          <p:cNvSpPr/>
          <p:nvPr/>
        </p:nvSpPr>
        <p:spPr>
          <a:xfrm>
            <a:off x="6638768" y="2883875"/>
            <a:ext cx="177476" cy="369332"/>
          </a:xfrm>
          <a:prstGeom prst="lef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sp>
        <p:nvSpPr>
          <p:cNvPr id="28" name="Левая фигурная скобка 27">
            <a:extLst>
              <a:ext uri="{FF2B5EF4-FFF2-40B4-BE49-F238E27FC236}">
                <a16:creationId xmlns:a16="http://schemas.microsoft.com/office/drawing/2014/main" id="{CDB55F86-3AB8-4AAB-BE34-93380A1682D4}"/>
              </a:ext>
            </a:extLst>
          </p:cNvPr>
          <p:cNvSpPr/>
          <p:nvPr/>
        </p:nvSpPr>
        <p:spPr>
          <a:xfrm>
            <a:off x="6638769" y="2450125"/>
            <a:ext cx="177476" cy="369332"/>
          </a:xfrm>
          <a:prstGeom prst="lef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sp>
        <p:nvSpPr>
          <p:cNvPr id="29" name="Левая фигурная скобка 28">
            <a:extLst>
              <a:ext uri="{FF2B5EF4-FFF2-40B4-BE49-F238E27FC236}">
                <a16:creationId xmlns:a16="http://schemas.microsoft.com/office/drawing/2014/main" id="{3178C8C1-E836-4C27-BE33-08FA46EB9CCC}"/>
              </a:ext>
            </a:extLst>
          </p:cNvPr>
          <p:cNvSpPr/>
          <p:nvPr/>
        </p:nvSpPr>
        <p:spPr>
          <a:xfrm>
            <a:off x="6638769" y="2028095"/>
            <a:ext cx="177476" cy="369332"/>
          </a:xfrm>
          <a:prstGeom prst="lef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cxnSp>
        <p:nvCxnSpPr>
          <p:cNvPr id="31" name="Прямая со стрелкой 30">
            <a:extLst>
              <a:ext uri="{FF2B5EF4-FFF2-40B4-BE49-F238E27FC236}">
                <a16:creationId xmlns:a16="http://schemas.microsoft.com/office/drawing/2014/main" id="{DFFED8EC-C48A-4D20-8924-0A46D2415892}"/>
              </a:ext>
            </a:extLst>
          </p:cNvPr>
          <p:cNvCxnSpPr>
            <a:cxnSpLocks/>
            <a:stCxn id="6" idx="3"/>
          </p:cNvCxnSpPr>
          <p:nvPr/>
        </p:nvCxnSpPr>
        <p:spPr>
          <a:xfrm>
            <a:off x="5108579" y="1864702"/>
            <a:ext cx="1339846" cy="38261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6" name="Прямая со стрелкой 35">
            <a:extLst>
              <a:ext uri="{FF2B5EF4-FFF2-40B4-BE49-F238E27FC236}">
                <a16:creationId xmlns:a16="http://schemas.microsoft.com/office/drawing/2014/main" id="{AE85C126-AD17-4AF1-A3F3-A9994FE565C8}"/>
              </a:ext>
            </a:extLst>
          </p:cNvPr>
          <p:cNvCxnSpPr>
            <a:cxnSpLocks/>
          </p:cNvCxnSpPr>
          <p:nvPr/>
        </p:nvCxnSpPr>
        <p:spPr>
          <a:xfrm flipV="1">
            <a:off x="6068627" y="2650144"/>
            <a:ext cx="435746" cy="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821E6242-9067-40E9-83AF-302DBFA55076}"/>
              </a:ext>
            </a:extLst>
          </p:cNvPr>
          <p:cNvCxnSpPr>
            <a:cxnSpLocks/>
            <a:stCxn id="16" idx="3"/>
          </p:cNvCxnSpPr>
          <p:nvPr/>
        </p:nvCxnSpPr>
        <p:spPr>
          <a:xfrm flipV="1">
            <a:off x="5456216" y="3075204"/>
            <a:ext cx="1048157" cy="2738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Номер слайда 6">
            <a:extLst>
              <a:ext uri="{FF2B5EF4-FFF2-40B4-BE49-F238E27FC236}">
                <a16:creationId xmlns:a16="http://schemas.microsoft.com/office/drawing/2014/main" id="{250B896F-19AF-42AC-87D6-526AC075CDAC}"/>
              </a:ext>
            </a:extLst>
          </p:cNvPr>
          <p:cNvSpPr>
            <a:spLocks noGrp="1"/>
          </p:cNvSpPr>
          <p:nvPr>
            <p:ph type="sldNum" sz="quarter" idx="12"/>
          </p:nvPr>
        </p:nvSpPr>
        <p:spPr/>
        <p:txBody>
          <a:bodyPr/>
          <a:lstStyle/>
          <a:p>
            <a:fld id="{39FC74CF-8B03-5D41-97A3-DD76EB0CCB80}" type="slidenum">
              <a:rPr lang="ru-RU" smtClean="0"/>
              <a:t>5</a:t>
            </a:fld>
            <a:endParaRPr lang="ru-RU"/>
          </a:p>
        </p:txBody>
      </p:sp>
    </p:spTree>
    <p:extLst>
      <p:ext uri="{BB962C8B-B14F-4D97-AF65-F5344CB8AC3E}">
        <p14:creationId xmlns:p14="http://schemas.microsoft.com/office/powerpoint/2010/main" val="1277816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Workflow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616807"/>
            <a:ext cx="7885542" cy="2369880"/>
          </a:xfrm>
          <a:prstGeom prst="rect">
            <a:avLst/>
          </a:prstGeom>
        </p:spPr>
        <p:txBody>
          <a:bodyPr wrap="square">
            <a:spAutoFit/>
          </a:bodyPr>
          <a:lstStyle/>
          <a:p>
            <a:pPr lvl="0"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Banks usually use a 4-eye view for a financial transaction</a:t>
            </a:r>
            <a:r>
              <a:rPr lang="en-US" altLang="en-US" sz="1600" dirty="0"/>
              <a:t> </a:t>
            </a: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To facilitate this – T24 has 2 stages in a transaction</a:t>
            </a:r>
            <a:r>
              <a:rPr lang="ru-RU"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Input</a:t>
            </a:r>
            <a:r>
              <a:rPr lang="ru-RU"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and </a:t>
            </a:r>
            <a:r>
              <a:rPr lang="en-US" altLang="en-US" sz="1600" dirty="0" err="1">
                <a:solidFill>
                  <a:prstClr val="black"/>
                </a:solidFill>
                <a:latin typeface="Tahoma" panose="020B0604030504040204" pitchFamily="34" charset="0"/>
                <a:ea typeface="Tahoma" panose="020B0604030504040204" pitchFamily="34" charset="0"/>
                <a:cs typeface="Tahoma" panose="020B0604030504040204" pitchFamily="34" charset="0"/>
              </a:rPr>
              <a:t>Authorisation</a:t>
            </a: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7" name="Рисунок 16" descr="Офисный рабочий мужской со сплошной заливкой">
            <a:extLst>
              <a:ext uri="{FF2B5EF4-FFF2-40B4-BE49-F238E27FC236}">
                <a16:creationId xmlns:a16="http://schemas.microsoft.com/office/drawing/2014/main" id="{20C3D32A-BF57-4FDF-8804-203012E111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9170" y="1301571"/>
            <a:ext cx="914400" cy="914400"/>
          </a:xfrm>
          <a:prstGeom prst="rect">
            <a:avLst/>
          </a:prstGeom>
        </p:spPr>
      </p:pic>
      <p:pic>
        <p:nvPicPr>
          <p:cNvPr id="21" name="Рисунок 20">
            <a:extLst>
              <a:ext uri="{FF2B5EF4-FFF2-40B4-BE49-F238E27FC236}">
                <a16:creationId xmlns:a16="http://schemas.microsoft.com/office/drawing/2014/main" id="{52469430-9FE8-4655-80C1-311AC35EA3D8}"/>
              </a:ext>
            </a:extLst>
          </p:cNvPr>
          <p:cNvPicPr>
            <a:picLocks noChangeAspect="1"/>
          </p:cNvPicPr>
          <p:nvPr/>
        </p:nvPicPr>
        <p:blipFill rotWithShape="1">
          <a:blip r:embed="rId10"/>
          <a:srcRect l="62199" t="5973" r="25899" b="71470"/>
          <a:stretch/>
        </p:blipFill>
        <p:spPr>
          <a:xfrm>
            <a:off x="3773099" y="1499164"/>
            <a:ext cx="797169" cy="726830"/>
          </a:xfrm>
          <a:prstGeom prst="rect">
            <a:avLst/>
          </a:prstGeom>
        </p:spPr>
      </p:pic>
      <p:sp>
        <p:nvSpPr>
          <p:cNvPr id="22" name="TextBox 21">
            <a:extLst>
              <a:ext uri="{FF2B5EF4-FFF2-40B4-BE49-F238E27FC236}">
                <a16:creationId xmlns:a16="http://schemas.microsoft.com/office/drawing/2014/main" id="{C7E84597-02C6-455A-B2D8-4A2488F2B725}"/>
              </a:ext>
            </a:extLst>
          </p:cNvPr>
          <p:cNvSpPr txBox="1"/>
          <p:nvPr/>
        </p:nvSpPr>
        <p:spPr>
          <a:xfrm>
            <a:off x="4475439" y="1732888"/>
            <a:ext cx="2169312" cy="369332"/>
          </a:xfrm>
          <a:prstGeom prst="rect">
            <a:avLst/>
          </a:prstGeom>
          <a:noFill/>
        </p:spPr>
        <p:txBody>
          <a:bodyPr wrap="none" rtlCol="0">
            <a:spAutoFit/>
          </a:bodyPr>
          <a:lstStyle/>
          <a:p>
            <a:r>
              <a:rPr lang="en-US" dirty="0"/>
              <a:t>Unauthorized Record</a:t>
            </a:r>
            <a:endParaRPr lang="ru-RU" dirty="0"/>
          </a:p>
        </p:txBody>
      </p:sp>
      <p:sp>
        <p:nvSpPr>
          <p:cNvPr id="23" name="TextBox 22">
            <a:extLst>
              <a:ext uri="{FF2B5EF4-FFF2-40B4-BE49-F238E27FC236}">
                <a16:creationId xmlns:a16="http://schemas.microsoft.com/office/drawing/2014/main" id="{AD77BFFF-9AF5-4BAF-B150-8184BF03E9CB}"/>
              </a:ext>
            </a:extLst>
          </p:cNvPr>
          <p:cNvSpPr txBox="1"/>
          <p:nvPr/>
        </p:nvSpPr>
        <p:spPr>
          <a:xfrm>
            <a:off x="1535039" y="2102220"/>
            <a:ext cx="951543" cy="369332"/>
          </a:xfrm>
          <a:prstGeom prst="rect">
            <a:avLst/>
          </a:prstGeom>
          <a:noFill/>
        </p:spPr>
        <p:txBody>
          <a:bodyPr wrap="none" rtlCol="0">
            <a:spAutoFit/>
          </a:bodyPr>
          <a:lstStyle/>
          <a:p>
            <a:r>
              <a:rPr lang="en-US" dirty="0"/>
              <a:t>Inputter</a:t>
            </a:r>
            <a:endParaRPr lang="ru-RU" dirty="0"/>
          </a:p>
        </p:txBody>
      </p:sp>
      <p:cxnSp>
        <p:nvCxnSpPr>
          <p:cNvPr id="24" name="Прямая со стрелкой 23">
            <a:extLst>
              <a:ext uri="{FF2B5EF4-FFF2-40B4-BE49-F238E27FC236}">
                <a16:creationId xmlns:a16="http://schemas.microsoft.com/office/drawing/2014/main" id="{4B1168FD-3E24-4CA6-AB72-6F314041E061}"/>
              </a:ext>
            </a:extLst>
          </p:cNvPr>
          <p:cNvCxnSpPr>
            <a:cxnSpLocks/>
          </p:cNvCxnSpPr>
          <p:nvPr/>
        </p:nvCxnSpPr>
        <p:spPr>
          <a:xfrm>
            <a:off x="2589353" y="1970215"/>
            <a:ext cx="103307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6" name="Рисунок 25" descr="Офисный рабочий мужской контур">
            <a:extLst>
              <a:ext uri="{FF2B5EF4-FFF2-40B4-BE49-F238E27FC236}">
                <a16:creationId xmlns:a16="http://schemas.microsoft.com/office/drawing/2014/main" id="{AA416979-2048-40D7-8607-394FAE16F2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3610" y="3061119"/>
            <a:ext cx="914400" cy="914400"/>
          </a:xfrm>
          <a:prstGeom prst="rect">
            <a:avLst/>
          </a:prstGeom>
        </p:spPr>
      </p:pic>
      <p:sp>
        <p:nvSpPr>
          <p:cNvPr id="27" name="TextBox 26">
            <a:extLst>
              <a:ext uri="{FF2B5EF4-FFF2-40B4-BE49-F238E27FC236}">
                <a16:creationId xmlns:a16="http://schemas.microsoft.com/office/drawing/2014/main" id="{CA764927-8A9F-4041-93EF-7C226B918E8A}"/>
              </a:ext>
            </a:extLst>
          </p:cNvPr>
          <p:cNvSpPr txBox="1"/>
          <p:nvPr/>
        </p:nvSpPr>
        <p:spPr>
          <a:xfrm>
            <a:off x="1477142" y="3852481"/>
            <a:ext cx="1260555" cy="369332"/>
          </a:xfrm>
          <a:prstGeom prst="rect">
            <a:avLst/>
          </a:prstGeom>
          <a:noFill/>
        </p:spPr>
        <p:txBody>
          <a:bodyPr wrap="square" rtlCol="0">
            <a:spAutoFit/>
          </a:bodyPr>
          <a:lstStyle/>
          <a:p>
            <a:r>
              <a:rPr lang="en-US" dirty="0" err="1"/>
              <a:t>Authoriser</a:t>
            </a:r>
            <a:endParaRPr lang="ru-RU" dirty="0"/>
          </a:p>
        </p:txBody>
      </p:sp>
      <p:cxnSp>
        <p:nvCxnSpPr>
          <p:cNvPr id="28" name="Прямая со стрелкой 27">
            <a:extLst>
              <a:ext uri="{FF2B5EF4-FFF2-40B4-BE49-F238E27FC236}">
                <a16:creationId xmlns:a16="http://schemas.microsoft.com/office/drawing/2014/main" id="{DE11BF90-9604-43A2-900F-6D9E9C0AF0E7}"/>
              </a:ext>
            </a:extLst>
          </p:cNvPr>
          <p:cNvCxnSpPr>
            <a:cxnSpLocks/>
          </p:cNvCxnSpPr>
          <p:nvPr/>
        </p:nvCxnSpPr>
        <p:spPr>
          <a:xfrm>
            <a:off x="2560045" y="3728677"/>
            <a:ext cx="103307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9" name="Рисунок 28">
            <a:extLst>
              <a:ext uri="{FF2B5EF4-FFF2-40B4-BE49-F238E27FC236}">
                <a16:creationId xmlns:a16="http://schemas.microsoft.com/office/drawing/2014/main" id="{16D5358D-E219-44B6-A922-0B63E6469176}"/>
              </a:ext>
            </a:extLst>
          </p:cNvPr>
          <p:cNvPicPr>
            <a:picLocks noChangeAspect="1"/>
          </p:cNvPicPr>
          <p:nvPr/>
        </p:nvPicPr>
        <p:blipFill rotWithShape="1">
          <a:blip r:embed="rId10"/>
          <a:srcRect l="62199" t="5973" r="25899" b="71470"/>
          <a:stretch/>
        </p:blipFill>
        <p:spPr>
          <a:xfrm>
            <a:off x="3790665" y="3339948"/>
            <a:ext cx="797169" cy="726830"/>
          </a:xfrm>
          <a:prstGeom prst="rect">
            <a:avLst/>
          </a:prstGeom>
        </p:spPr>
      </p:pic>
      <p:sp>
        <p:nvSpPr>
          <p:cNvPr id="30" name="TextBox 29">
            <a:extLst>
              <a:ext uri="{FF2B5EF4-FFF2-40B4-BE49-F238E27FC236}">
                <a16:creationId xmlns:a16="http://schemas.microsoft.com/office/drawing/2014/main" id="{FC5D3D72-96DD-4C73-A8C4-D83B7A8E231E}"/>
              </a:ext>
            </a:extLst>
          </p:cNvPr>
          <p:cNvSpPr txBox="1"/>
          <p:nvPr/>
        </p:nvSpPr>
        <p:spPr>
          <a:xfrm>
            <a:off x="4493005" y="3573672"/>
            <a:ext cx="2372252" cy="369332"/>
          </a:xfrm>
          <a:prstGeom prst="rect">
            <a:avLst/>
          </a:prstGeom>
          <a:noFill/>
        </p:spPr>
        <p:txBody>
          <a:bodyPr wrap="none" rtlCol="0">
            <a:spAutoFit/>
          </a:bodyPr>
          <a:lstStyle/>
          <a:p>
            <a:r>
              <a:rPr lang="en-US" dirty="0"/>
              <a:t>Live/Authorized Record</a:t>
            </a:r>
            <a:endParaRPr lang="ru-RU" dirty="0"/>
          </a:p>
        </p:txBody>
      </p:sp>
      <p:cxnSp>
        <p:nvCxnSpPr>
          <p:cNvPr id="31" name="Прямая со стрелкой 30">
            <a:extLst>
              <a:ext uri="{FF2B5EF4-FFF2-40B4-BE49-F238E27FC236}">
                <a16:creationId xmlns:a16="http://schemas.microsoft.com/office/drawing/2014/main" id="{38E21465-67A5-4C66-8641-05A3AD52A0C7}"/>
              </a:ext>
            </a:extLst>
          </p:cNvPr>
          <p:cNvCxnSpPr>
            <a:cxnSpLocks/>
            <a:stCxn id="21" idx="2"/>
            <a:endCxn id="29" idx="0"/>
          </p:cNvCxnSpPr>
          <p:nvPr/>
        </p:nvCxnSpPr>
        <p:spPr>
          <a:xfrm>
            <a:off x="4171684" y="2225994"/>
            <a:ext cx="17566" cy="1113954"/>
          </a:xfrm>
          <a:prstGeom prst="straightConnector1">
            <a:avLst/>
          </a:prstGeom>
          <a:ln w="127000">
            <a:tailEnd type="triangle"/>
          </a:ln>
        </p:spPr>
        <p:style>
          <a:lnRef idx="2">
            <a:schemeClr val="accent1"/>
          </a:lnRef>
          <a:fillRef idx="0">
            <a:schemeClr val="accent1"/>
          </a:fillRef>
          <a:effectRef idx="1">
            <a:schemeClr val="accent1"/>
          </a:effectRef>
          <a:fontRef idx="minor">
            <a:schemeClr val="tx1"/>
          </a:fontRef>
        </p:style>
      </p:cxnSp>
      <p:sp>
        <p:nvSpPr>
          <p:cNvPr id="3" name="Номер слайда 2">
            <a:extLst>
              <a:ext uri="{FF2B5EF4-FFF2-40B4-BE49-F238E27FC236}">
                <a16:creationId xmlns:a16="http://schemas.microsoft.com/office/drawing/2014/main" id="{30BEABBE-AA88-4670-A441-2B33447AA45C}"/>
              </a:ext>
            </a:extLst>
          </p:cNvPr>
          <p:cNvSpPr>
            <a:spLocks noGrp="1"/>
          </p:cNvSpPr>
          <p:nvPr>
            <p:ph type="sldNum" sz="quarter" idx="12"/>
          </p:nvPr>
        </p:nvSpPr>
        <p:spPr/>
        <p:txBody>
          <a:bodyPr/>
          <a:lstStyle/>
          <a:p>
            <a:fld id="{39FC74CF-8B03-5D41-97A3-DD76EB0CCB80}" type="slidenum">
              <a:rPr lang="ru-RU" smtClean="0"/>
              <a:t>6</a:t>
            </a:fld>
            <a:endParaRPr lang="ru-RU"/>
          </a:p>
        </p:txBody>
      </p:sp>
    </p:spTree>
    <p:extLst>
      <p:ext uri="{BB962C8B-B14F-4D97-AF65-F5344CB8AC3E}">
        <p14:creationId xmlns:p14="http://schemas.microsoft.com/office/powerpoint/2010/main" val="3543064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User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Roles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11883" y="675777"/>
            <a:ext cx="8219054" cy="2262158"/>
          </a:xfrm>
          <a:prstGeom prst="rect">
            <a:avLst/>
          </a:prstGeom>
        </p:spPr>
        <p:txBody>
          <a:bodyPr wrap="square">
            <a:spAutoFit/>
          </a:bodyPr>
          <a:lstStyle/>
          <a:p>
            <a:pPr algn="just">
              <a:spcAft>
                <a:spcPts val="600"/>
              </a:spcAft>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User could make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Input</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or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Authorize</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functions only if he has appropriate privileges. It could be established via User Roles or directly in USER application</a:t>
            </a:r>
            <a:r>
              <a:rPr lang="ru-RU"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  </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Box 7">
            <a:extLst>
              <a:ext uri="{FF2B5EF4-FFF2-40B4-BE49-F238E27FC236}">
                <a16:creationId xmlns:a16="http://schemas.microsoft.com/office/drawing/2014/main" id="{8CFD1BDC-A94A-42A1-88C9-3420BD763531}"/>
              </a:ext>
            </a:extLst>
          </p:cNvPr>
          <p:cNvSpPr txBox="1">
            <a:spLocks noChangeArrowheads="1"/>
          </p:cNvSpPr>
          <p:nvPr/>
        </p:nvSpPr>
        <p:spPr bwMode="auto">
          <a:xfrm>
            <a:off x="416817" y="2596858"/>
            <a:ext cx="3786188" cy="2031325"/>
          </a:xfrm>
          <a:prstGeom prst="rect">
            <a:avLst/>
          </a:prstGeom>
          <a:noFill/>
        </p:spPr>
        <p:txBody>
          <a:bodyPr wrap="square">
            <a:spAutoFit/>
          </a:bodyPr>
          <a:lstStyle>
            <a:defPPr>
              <a:defRPr lang="ru-RU"/>
            </a:defPPr>
            <a:lvl1pPr>
              <a:defRPr b="1">
                <a:solidFill>
                  <a:srgbClr val="005294"/>
                </a:solidFill>
              </a:defRPr>
            </a:lvl1pPr>
          </a:lstStyle>
          <a:p>
            <a:r>
              <a:rPr lang="en-US" altLang="en-US" dirty="0"/>
              <a:t>A – Authorize	             	</a:t>
            </a:r>
          </a:p>
          <a:p>
            <a:r>
              <a:rPr lang="en-US" altLang="en-US" dirty="0"/>
              <a:t>2 – 2nd Authorizer Permission</a:t>
            </a:r>
          </a:p>
          <a:p>
            <a:r>
              <a:rPr lang="en-US" altLang="en-US" dirty="0"/>
              <a:t>C – Copy</a:t>
            </a:r>
          </a:p>
          <a:p>
            <a:r>
              <a:rPr lang="en-US" altLang="en-US" dirty="0"/>
              <a:t>D – Delete</a:t>
            </a:r>
          </a:p>
          <a:p>
            <a:r>
              <a:rPr lang="en-US" altLang="en-US" dirty="0"/>
              <a:t>E – List exceptions (List unauthorized records)</a:t>
            </a:r>
          </a:p>
          <a:p>
            <a:r>
              <a:rPr lang="en-US" altLang="en-US" dirty="0"/>
              <a:t>H – History restore</a:t>
            </a:r>
          </a:p>
        </p:txBody>
      </p:sp>
      <p:pic>
        <p:nvPicPr>
          <p:cNvPr id="8" name="Рисунок 7">
            <a:extLst>
              <a:ext uri="{FF2B5EF4-FFF2-40B4-BE49-F238E27FC236}">
                <a16:creationId xmlns:a16="http://schemas.microsoft.com/office/drawing/2014/main" id="{2E190106-DC7D-488A-82B8-CCA9D355C0DE}"/>
              </a:ext>
            </a:extLst>
          </p:cNvPr>
          <p:cNvPicPr>
            <a:picLocks noChangeAspect="1"/>
          </p:cNvPicPr>
          <p:nvPr/>
        </p:nvPicPr>
        <p:blipFill>
          <a:blip r:embed="rId8"/>
          <a:stretch>
            <a:fillRect/>
          </a:stretch>
        </p:blipFill>
        <p:spPr>
          <a:xfrm>
            <a:off x="1514065" y="1350363"/>
            <a:ext cx="5658668" cy="1154597"/>
          </a:xfrm>
          <a:prstGeom prst="rect">
            <a:avLst/>
          </a:prstGeom>
        </p:spPr>
      </p:pic>
      <p:sp>
        <p:nvSpPr>
          <p:cNvPr id="18" name="TextBox 17">
            <a:extLst>
              <a:ext uri="{FF2B5EF4-FFF2-40B4-BE49-F238E27FC236}">
                <a16:creationId xmlns:a16="http://schemas.microsoft.com/office/drawing/2014/main" id="{288E94AF-5FCE-4265-84DF-EB4893633C2E}"/>
              </a:ext>
            </a:extLst>
          </p:cNvPr>
          <p:cNvSpPr txBox="1"/>
          <p:nvPr/>
        </p:nvSpPr>
        <p:spPr>
          <a:xfrm>
            <a:off x="4670706" y="2551217"/>
            <a:ext cx="3671152" cy="2031325"/>
          </a:xfrm>
          <a:prstGeom prst="rect">
            <a:avLst/>
          </a:prstGeom>
          <a:noFill/>
        </p:spPr>
        <p:txBody>
          <a:bodyPr wrap="square">
            <a:spAutoFit/>
          </a:bodyPr>
          <a:lstStyle/>
          <a:p>
            <a:r>
              <a:rPr lang="en-US" altLang="en-US" b="1" dirty="0">
                <a:solidFill>
                  <a:srgbClr val="005294"/>
                </a:solidFill>
              </a:rPr>
              <a:t>I –  Input</a:t>
            </a:r>
            <a:endParaRPr lang="ru-RU" altLang="en-US" b="1" dirty="0">
              <a:solidFill>
                <a:srgbClr val="005294"/>
              </a:solidFill>
            </a:endParaRPr>
          </a:p>
          <a:p>
            <a:r>
              <a:rPr lang="en-US" altLang="en-US" b="1" dirty="0">
                <a:solidFill>
                  <a:srgbClr val="005294"/>
                </a:solidFill>
              </a:rPr>
              <a:t>L – List live records</a:t>
            </a:r>
          </a:p>
          <a:p>
            <a:pPr eaLnBrk="1" hangingPunct="1"/>
            <a:r>
              <a:rPr lang="en-US" altLang="en-US" b="1" dirty="0">
                <a:solidFill>
                  <a:srgbClr val="005294"/>
                </a:solidFill>
              </a:rPr>
              <a:t>P – Print</a:t>
            </a:r>
          </a:p>
          <a:p>
            <a:pPr eaLnBrk="1" hangingPunct="1"/>
            <a:r>
              <a:rPr lang="en-US" altLang="en-US" sz="1800" b="1" dirty="0">
                <a:solidFill>
                  <a:srgbClr val="005294"/>
                </a:solidFill>
              </a:rPr>
              <a:t>R – </a:t>
            </a:r>
            <a:r>
              <a:rPr lang="en-US" altLang="en-US" b="1" dirty="0">
                <a:solidFill>
                  <a:srgbClr val="005294"/>
                </a:solidFill>
              </a:rPr>
              <a:t>Reverse</a:t>
            </a:r>
          </a:p>
          <a:p>
            <a:pPr eaLnBrk="1" hangingPunct="1"/>
            <a:r>
              <a:rPr lang="en-US" altLang="en-US" sz="1800" b="1" dirty="0">
                <a:solidFill>
                  <a:srgbClr val="005294"/>
                </a:solidFill>
              </a:rPr>
              <a:t>S – See</a:t>
            </a:r>
          </a:p>
          <a:p>
            <a:pPr eaLnBrk="1" hangingPunct="1"/>
            <a:r>
              <a:rPr lang="en-US" altLang="en-US" sz="1800" b="1" dirty="0">
                <a:solidFill>
                  <a:srgbClr val="005294"/>
                </a:solidFill>
              </a:rPr>
              <a:t>V – Verify</a:t>
            </a:r>
            <a:endParaRPr lang="ru-RU" altLang="en-US" sz="1800" b="1" dirty="0">
              <a:solidFill>
                <a:srgbClr val="005294"/>
              </a:solidFill>
            </a:endParaRPr>
          </a:p>
          <a:p>
            <a:pPr eaLnBrk="1" hangingPunct="1"/>
            <a:r>
              <a:rPr lang="en-US" altLang="en-US" sz="1800" b="1" dirty="0">
                <a:solidFill>
                  <a:srgbClr val="005294"/>
                </a:solidFill>
              </a:rPr>
              <a:t>Q – Audit </a:t>
            </a:r>
          </a:p>
        </p:txBody>
      </p:sp>
      <p:sp>
        <p:nvSpPr>
          <p:cNvPr id="3" name="Номер слайда 2">
            <a:extLst>
              <a:ext uri="{FF2B5EF4-FFF2-40B4-BE49-F238E27FC236}">
                <a16:creationId xmlns:a16="http://schemas.microsoft.com/office/drawing/2014/main" id="{4F5207B8-498B-40A2-BECD-7AFDE3790B48}"/>
              </a:ext>
            </a:extLst>
          </p:cNvPr>
          <p:cNvSpPr>
            <a:spLocks noGrp="1"/>
          </p:cNvSpPr>
          <p:nvPr>
            <p:ph type="sldNum" sz="quarter" idx="12"/>
          </p:nvPr>
        </p:nvSpPr>
        <p:spPr/>
        <p:txBody>
          <a:bodyPr/>
          <a:lstStyle/>
          <a:p>
            <a:fld id="{39FC74CF-8B03-5D41-97A3-DD76EB0CCB80}" type="slidenum">
              <a:rPr lang="ru-RU" smtClean="0"/>
              <a:t>7</a:t>
            </a:fld>
            <a:endParaRPr lang="ru-RU"/>
          </a:p>
        </p:txBody>
      </p:sp>
    </p:spTree>
    <p:extLst>
      <p:ext uri="{BB962C8B-B14F-4D97-AF65-F5344CB8AC3E}">
        <p14:creationId xmlns:p14="http://schemas.microsoft.com/office/powerpoint/2010/main" val="3742144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Auditing information  - Need for History File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Oval 42">
            <a:extLst>
              <a:ext uri="{FF2B5EF4-FFF2-40B4-BE49-F238E27FC236}">
                <a16:creationId xmlns:a16="http://schemas.microsoft.com/office/drawing/2014/main" id="{1C845502-E525-46EA-8766-FCA1DB6E0707}"/>
              </a:ext>
            </a:extLst>
          </p:cNvPr>
          <p:cNvSpPr/>
          <p:nvPr/>
        </p:nvSpPr>
        <p:spPr>
          <a:xfrm>
            <a:off x="2636622" y="1774538"/>
            <a:ext cx="3647715" cy="187689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TextBox 11">
            <a:extLst>
              <a:ext uri="{FF2B5EF4-FFF2-40B4-BE49-F238E27FC236}">
                <a16:creationId xmlns:a16="http://schemas.microsoft.com/office/drawing/2014/main" id="{1EA86A38-7E4E-4F1E-B0E6-0D96CFBD48E2}"/>
              </a:ext>
            </a:extLst>
          </p:cNvPr>
          <p:cNvSpPr txBox="1"/>
          <p:nvPr/>
        </p:nvSpPr>
        <p:spPr bwMode="auto">
          <a:xfrm>
            <a:off x="332164" y="2164427"/>
            <a:ext cx="1100117" cy="338554"/>
          </a:xfrm>
          <a:prstGeom prst="rect">
            <a:avLst/>
          </a:prstGeom>
          <a:noFill/>
        </p:spPr>
        <p:txBody>
          <a:bodyPr wrap="square">
            <a:spAutoFit/>
          </a:bodyPr>
          <a:lstStyle/>
          <a:p>
            <a:pPr>
              <a:defRPr/>
            </a:pPr>
            <a:r>
              <a:rPr lang="en-US" sz="1600" b="1" dirty="0">
                <a:solidFill>
                  <a:schemeClr val="accent1">
                    <a:lumMod val="25000"/>
                  </a:schemeClr>
                </a:solidFill>
              </a:rPr>
              <a:t>History</a:t>
            </a:r>
            <a:endParaRPr lang="en-US" sz="1600" b="1" dirty="0">
              <a:solidFill>
                <a:schemeClr val="accent1">
                  <a:lumMod val="25000"/>
                </a:schemeClr>
              </a:solidFill>
              <a:cs typeface="+mn-cs"/>
            </a:endParaRPr>
          </a:p>
        </p:txBody>
      </p:sp>
      <p:grpSp>
        <p:nvGrpSpPr>
          <p:cNvPr id="13" name="Group 23">
            <a:extLst>
              <a:ext uri="{FF2B5EF4-FFF2-40B4-BE49-F238E27FC236}">
                <a16:creationId xmlns:a16="http://schemas.microsoft.com/office/drawing/2014/main" id="{68685DF0-AECA-4786-A494-3625343E5384}"/>
              </a:ext>
            </a:extLst>
          </p:cNvPr>
          <p:cNvGrpSpPr>
            <a:grpSpLocks/>
          </p:cNvGrpSpPr>
          <p:nvPr/>
        </p:nvGrpSpPr>
        <p:grpSpPr bwMode="auto">
          <a:xfrm>
            <a:off x="2180540" y="2279037"/>
            <a:ext cx="833007" cy="989375"/>
            <a:chOff x="6297380" y="7840595"/>
            <a:chExt cx="738634" cy="801437"/>
          </a:xfrm>
        </p:grpSpPr>
        <p:pic>
          <p:nvPicPr>
            <p:cNvPr id="14" name="Picture 13" descr="imagesCA4P63SX.jpg">
              <a:extLst>
                <a:ext uri="{FF2B5EF4-FFF2-40B4-BE49-F238E27FC236}">
                  <a16:creationId xmlns:a16="http://schemas.microsoft.com/office/drawing/2014/main" id="{8394BBF4-191E-4E66-A150-C31E67FFD09D}"/>
                </a:ext>
              </a:extLst>
            </p:cNvPr>
            <p:cNvPicPr>
              <a:picLocks noChangeAspect="1"/>
            </p:cNvPicPr>
            <p:nvPr/>
          </p:nvPicPr>
          <p:blipFill>
            <a:blip r:embed="rId7"/>
            <a:srcRect/>
            <a:stretch>
              <a:fillRect/>
            </a:stretch>
          </p:blipFill>
          <p:spPr bwMode="auto">
            <a:xfrm>
              <a:off x="6457342" y="7840595"/>
              <a:ext cx="578672" cy="578671"/>
            </a:xfrm>
            <a:prstGeom prst="rect">
              <a:avLst/>
            </a:prstGeom>
            <a:noFill/>
            <a:ln w="9525">
              <a:noFill/>
              <a:miter lim="800000"/>
              <a:headEnd/>
              <a:tailEnd/>
            </a:ln>
          </p:spPr>
        </p:pic>
        <p:sp>
          <p:nvSpPr>
            <p:cNvPr id="15" name="TextBox 14">
              <a:extLst>
                <a:ext uri="{FF2B5EF4-FFF2-40B4-BE49-F238E27FC236}">
                  <a16:creationId xmlns:a16="http://schemas.microsoft.com/office/drawing/2014/main" id="{B9F35B89-2D32-41B7-B012-8C0497342EFA}"/>
                </a:ext>
              </a:extLst>
            </p:cNvPr>
            <p:cNvSpPr txBox="1"/>
            <p:nvPr/>
          </p:nvSpPr>
          <p:spPr>
            <a:xfrm>
              <a:off x="6297380" y="8367788"/>
              <a:ext cx="460532" cy="274244"/>
            </a:xfrm>
            <a:prstGeom prst="rect">
              <a:avLst/>
            </a:prstGeom>
            <a:noFill/>
          </p:spPr>
          <p:txBody>
            <a:bodyPr wrap="none">
              <a:spAutoFit/>
            </a:bodyPr>
            <a:lstStyle/>
            <a:p>
              <a:pPr>
                <a:defRPr/>
              </a:pPr>
              <a:r>
                <a:rPr lang="en-US" sz="1600" b="1" dirty="0">
                  <a:solidFill>
                    <a:schemeClr val="accent1">
                      <a:lumMod val="25000"/>
                    </a:schemeClr>
                  </a:solidFill>
                  <a:cs typeface="+mn-cs"/>
                </a:rPr>
                <a:t>Live</a:t>
              </a:r>
            </a:p>
          </p:txBody>
        </p:sp>
      </p:grpSp>
      <p:sp>
        <p:nvSpPr>
          <p:cNvPr id="16" name="TextBox 15">
            <a:extLst>
              <a:ext uri="{FF2B5EF4-FFF2-40B4-BE49-F238E27FC236}">
                <a16:creationId xmlns:a16="http://schemas.microsoft.com/office/drawing/2014/main" id="{24AD110D-A85C-4E52-9AE5-5583850A347D}"/>
              </a:ext>
            </a:extLst>
          </p:cNvPr>
          <p:cNvSpPr txBox="1"/>
          <p:nvPr/>
        </p:nvSpPr>
        <p:spPr>
          <a:xfrm>
            <a:off x="3636378" y="1275958"/>
            <a:ext cx="1815732" cy="385762"/>
          </a:xfrm>
          <a:prstGeom prst="rect">
            <a:avLst/>
          </a:prstGeom>
          <a:noFill/>
        </p:spPr>
        <p:txBody>
          <a:bodyPr wrap="square" tIns="91440">
            <a:spAutoFit/>
          </a:bodyPr>
          <a:lstStyle/>
          <a:p>
            <a:pPr>
              <a:defRPr/>
            </a:pPr>
            <a:r>
              <a:rPr lang="en-US" sz="1600" b="1" i="1" dirty="0">
                <a:solidFill>
                  <a:srgbClr val="00B050"/>
                </a:solidFill>
              </a:rPr>
              <a:t>Amend the record</a:t>
            </a:r>
            <a:endParaRPr lang="en-US" sz="1600" b="1" i="1" dirty="0">
              <a:solidFill>
                <a:srgbClr val="00B050"/>
              </a:solidFill>
              <a:cs typeface="+mn-cs"/>
            </a:endParaRPr>
          </a:p>
        </p:txBody>
      </p:sp>
      <p:sp>
        <p:nvSpPr>
          <p:cNvPr id="23" name="TextBox 20">
            <a:extLst>
              <a:ext uri="{FF2B5EF4-FFF2-40B4-BE49-F238E27FC236}">
                <a16:creationId xmlns:a16="http://schemas.microsoft.com/office/drawing/2014/main" id="{0E7ADC80-B867-4119-89B2-FE5F6BB33A8E}"/>
              </a:ext>
            </a:extLst>
          </p:cNvPr>
          <p:cNvSpPr txBox="1">
            <a:spLocks noChangeArrowheads="1"/>
          </p:cNvSpPr>
          <p:nvPr/>
        </p:nvSpPr>
        <p:spPr bwMode="auto">
          <a:xfrm>
            <a:off x="3996768" y="3065827"/>
            <a:ext cx="1009635" cy="338554"/>
          </a:xfrm>
          <a:prstGeom prst="rect">
            <a:avLst/>
          </a:prstGeom>
          <a:noFill/>
          <a:ln w="9525">
            <a:noFill/>
            <a:miter lim="800000"/>
            <a:headEnd/>
            <a:tailEnd/>
          </a:ln>
        </p:spPr>
        <p:txBody>
          <a:bodyPr wrap="none">
            <a:spAutoFit/>
          </a:bodyPr>
          <a:lstStyle/>
          <a:p>
            <a:r>
              <a:rPr lang="en-US" sz="1600" b="1" i="1" dirty="0">
                <a:solidFill>
                  <a:srgbClr val="00B050"/>
                </a:solidFill>
              </a:rPr>
              <a:t>Authorize</a:t>
            </a:r>
          </a:p>
        </p:txBody>
      </p:sp>
      <p:sp>
        <p:nvSpPr>
          <p:cNvPr id="24" name="Chevron 46">
            <a:extLst>
              <a:ext uri="{FF2B5EF4-FFF2-40B4-BE49-F238E27FC236}">
                <a16:creationId xmlns:a16="http://schemas.microsoft.com/office/drawing/2014/main" id="{8367B519-90EE-4BAC-88AB-98458984DB7A}"/>
              </a:ext>
            </a:extLst>
          </p:cNvPr>
          <p:cNvSpPr/>
          <p:nvPr/>
        </p:nvSpPr>
        <p:spPr>
          <a:xfrm>
            <a:off x="4381242" y="1668810"/>
            <a:ext cx="142875" cy="214312"/>
          </a:xfrm>
          <a:prstGeom prst="chevron">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25" name="Chevron 48">
            <a:extLst>
              <a:ext uri="{FF2B5EF4-FFF2-40B4-BE49-F238E27FC236}">
                <a16:creationId xmlns:a16="http://schemas.microsoft.com/office/drawing/2014/main" id="{4A7E1BB3-40C6-40DC-A725-1F952EC95056}"/>
              </a:ext>
            </a:extLst>
          </p:cNvPr>
          <p:cNvSpPr/>
          <p:nvPr/>
        </p:nvSpPr>
        <p:spPr>
          <a:xfrm flipH="1">
            <a:off x="4472806" y="3508561"/>
            <a:ext cx="142875" cy="285750"/>
          </a:xfrm>
          <a:prstGeom prst="chevron">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29" name="Curved Up Arrow 51">
            <a:extLst>
              <a:ext uri="{FF2B5EF4-FFF2-40B4-BE49-F238E27FC236}">
                <a16:creationId xmlns:a16="http://schemas.microsoft.com/office/drawing/2014/main" id="{2871F935-40FF-4D29-B98A-85E77B8E2BBC}"/>
              </a:ext>
            </a:extLst>
          </p:cNvPr>
          <p:cNvSpPr/>
          <p:nvPr/>
        </p:nvSpPr>
        <p:spPr>
          <a:xfrm flipH="1" flipV="1">
            <a:off x="760789" y="1592927"/>
            <a:ext cx="2071688" cy="571500"/>
          </a:xfrm>
          <a:prstGeom prst="curved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pic>
        <p:nvPicPr>
          <p:cNvPr id="30" name="Picture 53" descr="imagesCA6SX62H.jpg">
            <a:extLst>
              <a:ext uri="{FF2B5EF4-FFF2-40B4-BE49-F238E27FC236}">
                <a16:creationId xmlns:a16="http://schemas.microsoft.com/office/drawing/2014/main" id="{94F82F3E-1F72-4431-8DFC-C90B0725E411}"/>
              </a:ext>
            </a:extLst>
          </p:cNvPr>
          <p:cNvPicPr>
            <a:picLocks noChangeAspect="1"/>
          </p:cNvPicPr>
          <p:nvPr/>
        </p:nvPicPr>
        <p:blipFill>
          <a:blip r:embed="rId8"/>
          <a:srcRect/>
          <a:stretch>
            <a:fillRect/>
          </a:stretch>
        </p:blipFill>
        <p:spPr bwMode="auto">
          <a:xfrm>
            <a:off x="332164" y="2483515"/>
            <a:ext cx="771525" cy="681037"/>
          </a:xfrm>
          <a:prstGeom prst="rect">
            <a:avLst/>
          </a:prstGeom>
          <a:noFill/>
          <a:ln w="9525">
            <a:noFill/>
            <a:miter lim="800000"/>
            <a:headEnd/>
            <a:tailEnd/>
          </a:ln>
        </p:spPr>
      </p:pic>
      <p:sp>
        <p:nvSpPr>
          <p:cNvPr id="31" name="Curved Up Arrow 51">
            <a:extLst>
              <a:ext uri="{FF2B5EF4-FFF2-40B4-BE49-F238E27FC236}">
                <a16:creationId xmlns:a16="http://schemas.microsoft.com/office/drawing/2014/main" id="{EAF8C6CB-CCFA-4709-B866-B7C4B47B0931}"/>
              </a:ext>
            </a:extLst>
          </p:cNvPr>
          <p:cNvSpPr/>
          <p:nvPr/>
        </p:nvSpPr>
        <p:spPr>
          <a:xfrm flipV="1">
            <a:off x="6490562" y="1555303"/>
            <a:ext cx="1654383" cy="571500"/>
          </a:xfrm>
          <a:prstGeom prst="curved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32" name="TextBox 31">
            <a:extLst>
              <a:ext uri="{FF2B5EF4-FFF2-40B4-BE49-F238E27FC236}">
                <a16:creationId xmlns:a16="http://schemas.microsoft.com/office/drawing/2014/main" id="{C933F3B4-699E-48F7-AB04-29E6AC2C80C0}"/>
              </a:ext>
            </a:extLst>
          </p:cNvPr>
          <p:cNvSpPr txBox="1"/>
          <p:nvPr/>
        </p:nvSpPr>
        <p:spPr bwMode="auto">
          <a:xfrm>
            <a:off x="7568882" y="2121892"/>
            <a:ext cx="1368152" cy="338554"/>
          </a:xfrm>
          <a:prstGeom prst="rect">
            <a:avLst/>
          </a:prstGeom>
          <a:noFill/>
        </p:spPr>
        <p:txBody>
          <a:bodyPr wrap="square">
            <a:spAutoFit/>
          </a:bodyPr>
          <a:lstStyle/>
          <a:p>
            <a:pPr>
              <a:defRPr/>
            </a:pPr>
            <a:r>
              <a:rPr lang="en-US" sz="1600" b="1" dirty="0">
                <a:solidFill>
                  <a:schemeClr val="accent1">
                    <a:lumMod val="25000"/>
                  </a:schemeClr>
                </a:solidFill>
                <a:cs typeface="+mn-cs"/>
              </a:rPr>
              <a:t>Deleted</a:t>
            </a:r>
          </a:p>
        </p:txBody>
      </p:sp>
      <p:pic>
        <p:nvPicPr>
          <p:cNvPr id="33" name="Picture 53" descr="imagesCA6SX62H.jpg">
            <a:extLst>
              <a:ext uri="{FF2B5EF4-FFF2-40B4-BE49-F238E27FC236}">
                <a16:creationId xmlns:a16="http://schemas.microsoft.com/office/drawing/2014/main" id="{44956962-A0AF-4760-A808-D71512F4E239}"/>
              </a:ext>
            </a:extLst>
          </p:cNvPr>
          <p:cNvPicPr>
            <a:picLocks noChangeAspect="1"/>
          </p:cNvPicPr>
          <p:nvPr/>
        </p:nvPicPr>
        <p:blipFill>
          <a:blip r:embed="rId8"/>
          <a:srcRect/>
          <a:stretch>
            <a:fillRect/>
          </a:stretch>
        </p:blipFill>
        <p:spPr bwMode="auto">
          <a:xfrm>
            <a:off x="8093500" y="2409924"/>
            <a:ext cx="771525" cy="681037"/>
          </a:xfrm>
          <a:prstGeom prst="rect">
            <a:avLst/>
          </a:prstGeom>
          <a:noFill/>
          <a:ln w="9525">
            <a:noFill/>
            <a:miter lim="800000"/>
            <a:headEnd/>
            <a:tailEnd/>
          </a:ln>
        </p:spPr>
      </p:pic>
      <p:sp>
        <p:nvSpPr>
          <p:cNvPr id="34" name="TextBox 33">
            <a:extLst>
              <a:ext uri="{FF2B5EF4-FFF2-40B4-BE49-F238E27FC236}">
                <a16:creationId xmlns:a16="http://schemas.microsoft.com/office/drawing/2014/main" id="{E02143A1-BDC8-4769-91A8-24D78DC3CEB2}"/>
              </a:ext>
            </a:extLst>
          </p:cNvPr>
          <p:cNvSpPr txBox="1"/>
          <p:nvPr/>
        </p:nvSpPr>
        <p:spPr bwMode="auto">
          <a:xfrm>
            <a:off x="6124854" y="2864987"/>
            <a:ext cx="1347869" cy="338554"/>
          </a:xfrm>
          <a:prstGeom prst="rect">
            <a:avLst/>
          </a:prstGeom>
          <a:noFill/>
        </p:spPr>
        <p:txBody>
          <a:bodyPr wrap="none">
            <a:spAutoFit/>
          </a:bodyPr>
          <a:lstStyle/>
          <a:p>
            <a:pPr>
              <a:defRPr/>
            </a:pPr>
            <a:r>
              <a:rPr lang="en-US" sz="1600" b="1" dirty="0">
                <a:solidFill>
                  <a:schemeClr val="accent1">
                    <a:lumMod val="25000"/>
                  </a:schemeClr>
                </a:solidFill>
              </a:rPr>
              <a:t>Una</a:t>
            </a:r>
            <a:r>
              <a:rPr lang="en-US" sz="1600" b="1" dirty="0">
                <a:solidFill>
                  <a:schemeClr val="accent1">
                    <a:lumMod val="25000"/>
                  </a:schemeClr>
                </a:solidFill>
                <a:cs typeface="+mn-cs"/>
              </a:rPr>
              <a:t>uthorized</a:t>
            </a:r>
          </a:p>
        </p:txBody>
      </p:sp>
      <p:sp>
        <p:nvSpPr>
          <p:cNvPr id="4" name="TextBox 3">
            <a:extLst>
              <a:ext uri="{FF2B5EF4-FFF2-40B4-BE49-F238E27FC236}">
                <a16:creationId xmlns:a16="http://schemas.microsoft.com/office/drawing/2014/main" id="{E85F187C-8411-4A07-98E9-4B2926725078}"/>
              </a:ext>
            </a:extLst>
          </p:cNvPr>
          <p:cNvSpPr txBox="1"/>
          <p:nvPr/>
        </p:nvSpPr>
        <p:spPr>
          <a:xfrm rot="20570533">
            <a:off x="464676" y="2630652"/>
            <a:ext cx="609462" cy="369332"/>
          </a:xfrm>
          <a:prstGeom prst="rect">
            <a:avLst/>
          </a:prstGeom>
          <a:noFill/>
        </p:spPr>
        <p:txBody>
          <a:bodyPr wrap="none" rtlCol="0">
            <a:spAutoFit/>
          </a:bodyPr>
          <a:lstStyle/>
          <a:p>
            <a:r>
              <a:rPr lang="en-US" dirty="0">
                <a:solidFill>
                  <a:schemeClr val="bg1">
                    <a:lumMod val="50000"/>
                  </a:schemeClr>
                </a:solidFill>
              </a:rPr>
              <a:t>$HIS</a:t>
            </a:r>
            <a:endParaRPr lang="ru-RU" dirty="0">
              <a:solidFill>
                <a:schemeClr val="bg1">
                  <a:lumMod val="50000"/>
                </a:schemeClr>
              </a:solidFill>
            </a:endParaRPr>
          </a:p>
        </p:txBody>
      </p:sp>
      <p:sp>
        <p:nvSpPr>
          <p:cNvPr id="35" name="TextBox 34">
            <a:extLst>
              <a:ext uri="{FF2B5EF4-FFF2-40B4-BE49-F238E27FC236}">
                <a16:creationId xmlns:a16="http://schemas.microsoft.com/office/drawing/2014/main" id="{F18D48F5-98AC-4760-80B0-9D5F03868D5C}"/>
              </a:ext>
            </a:extLst>
          </p:cNvPr>
          <p:cNvSpPr txBox="1"/>
          <p:nvPr/>
        </p:nvSpPr>
        <p:spPr>
          <a:xfrm rot="20570533">
            <a:off x="8194840" y="2558902"/>
            <a:ext cx="654346" cy="369332"/>
          </a:xfrm>
          <a:prstGeom prst="rect">
            <a:avLst/>
          </a:prstGeom>
          <a:noFill/>
        </p:spPr>
        <p:txBody>
          <a:bodyPr wrap="none" rtlCol="0">
            <a:spAutoFit/>
          </a:bodyPr>
          <a:lstStyle/>
          <a:p>
            <a:r>
              <a:rPr lang="en-US" dirty="0">
                <a:solidFill>
                  <a:schemeClr val="bg1">
                    <a:lumMod val="50000"/>
                  </a:schemeClr>
                </a:solidFill>
              </a:rPr>
              <a:t>$DEL</a:t>
            </a:r>
            <a:endParaRPr lang="ru-RU" dirty="0">
              <a:solidFill>
                <a:schemeClr val="bg1">
                  <a:lumMod val="50000"/>
                </a:schemeClr>
              </a:solidFill>
            </a:endParaRPr>
          </a:p>
        </p:txBody>
      </p:sp>
      <p:pic>
        <p:nvPicPr>
          <p:cNvPr id="36" name="Picture 53" descr="imagesCA6SX62H.jpg">
            <a:extLst>
              <a:ext uri="{FF2B5EF4-FFF2-40B4-BE49-F238E27FC236}">
                <a16:creationId xmlns:a16="http://schemas.microsoft.com/office/drawing/2014/main" id="{E5F96B53-D19B-4EE6-895E-CF3C2F4EC0DF}"/>
              </a:ext>
            </a:extLst>
          </p:cNvPr>
          <p:cNvPicPr>
            <a:picLocks noChangeAspect="1"/>
          </p:cNvPicPr>
          <p:nvPr/>
        </p:nvPicPr>
        <p:blipFill>
          <a:blip r:embed="rId8"/>
          <a:srcRect/>
          <a:stretch>
            <a:fillRect/>
          </a:stretch>
        </p:blipFill>
        <p:spPr bwMode="auto">
          <a:xfrm>
            <a:off x="5971330" y="2265144"/>
            <a:ext cx="771525" cy="681037"/>
          </a:xfrm>
          <a:prstGeom prst="rect">
            <a:avLst/>
          </a:prstGeom>
          <a:noFill/>
          <a:ln w="9525">
            <a:noFill/>
            <a:miter lim="800000"/>
            <a:headEnd/>
            <a:tailEnd/>
          </a:ln>
        </p:spPr>
      </p:pic>
      <p:sp>
        <p:nvSpPr>
          <p:cNvPr id="37" name="TextBox 36">
            <a:extLst>
              <a:ext uri="{FF2B5EF4-FFF2-40B4-BE49-F238E27FC236}">
                <a16:creationId xmlns:a16="http://schemas.microsoft.com/office/drawing/2014/main" id="{F3AB6C78-06D5-45A7-ADC4-10893B6EBDE3}"/>
              </a:ext>
            </a:extLst>
          </p:cNvPr>
          <p:cNvSpPr txBox="1"/>
          <p:nvPr/>
        </p:nvSpPr>
        <p:spPr>
          <a:xfrm rot="20570533">
            <a:off x="6035993" y="2414122"/>
            <a:ext cx="727700" cy="369332"/>
          </a:xfrm>
          <a:prstGeom prst="rect">
            <a:avLst/>
          </a:prstGeom>
          <a:noFill/>
        </p:spPr>
        <p:txBody>
          <a:bodyPr wrap="none" rtlCol="0">
            <a:spAutoFit/>
          </a:bodyPr>
          <a:lstStyle/>
          <a:p>
            <a:r>
              <a:rPr lang="en-US" dirty="0">
                <a:solidFill>
                  <a:schemeClr val="bg1">
                    <a:lumMod val="50000"/>
                  </a:schemeClr>
                </a:solidFill>
              </a:rPr>
              <a:t>$NAU</a:t>
            </a:r>
            <a:endParaRPr lang="ru-RU" dirty="0">
              <a:solidFill>
                <a:schemeClr val="bg1">
                  <a:lumMod val="50000"/>
                </a:schemeClr>
              </a:solidFill>
            </a:endParaRPr>
          </a:p>
        </p:txBody>
      </p:sp>
      <p:sp>
        <p:nvSpPr>
          <p:cNvPr id="28" name="TextBox 27">
            <a:extLst>
              <a:ext uri="{FF2B5EF4-FFF2-40B4-BE49-F238E27FC236}">
                <a16:creationId xmlns:a16="http://schemas.microsoft.com/office/drawing/2014/main" id="{68ACE195-074B-40DC-B2F3-2DCAB12883F4}"/>
              </a:ext>
            </a:extLst>
          </p:cNvPr>
          <p:cNvSpPr txBox="1"/>
          <p:nvPr/>
        </p:nvSpPr>
        <p:spPr>
          <a:xfrm>
            <a:off x="6939648" y="1158070"/>
            <a:ext cx="907866" cy="385762"/>
          </a:xfrm>
          <a:prstGeom prst="rect">
            <a:avLst/>
          </a:prstGeom>
          <a:noFill/>
        </p:spPr>
        <p:txBody>
          <a:bodyPr wrap="square" tIns="91440">
            <a:spAutoFit/>
          </a:bodyPr>
          <a:lstStyle/>
          <a:p>
            <a:pPr>
              <a:defRPr/>
            </a:pPr>
            <a:r>
              <a:rPr lang="en-US" sz="1600" b="1" i="1" dirty="0">
                <a:solidFill>
                  <a:srgbClr val="00B050"/>
                </a:solidFill>
              </a:rPr>
              <a:t>Delete</a:t>
            </a:r>
            <a:endParaRPr lang="en-US" sz="1600" b="1" i="1" dirty="0">
              <a:solidFill>
                <a:srgbClr val="00B050"/>
              </a:solidFill>
              <a:cs typeface="+mn-cs"/>
            </a:endParaRPr>
          </a:p>
        </p:txBody>
      </p:sp>
      <p:sp>
        <p:nvSpPr>
          <p:cNvPr id="3" name="Номер слайда 2">
            <a:extLst>
              <a:ext uri="{FF2B5EF4-FFF2-40B4-BE49-F238E27FC236}">
                <a16:creationId xmlns:a16="http://schemas.microsoft.com/office/drawing/2014/main" id="{35EEE9A8-BF2C-435A-974C-622A5297701B}"/>
              </a:ext>
            </a:extLst>
          </p:cNvPr>
          <p:cNvSpPr>
            <a:spLocks noGrp="1"/>
          </p:cNvSpPr>
          <p:nvPr>
            <p:ph type="sldNum" sz="quarter" idx="12"/>
          </p:nvPr>
        </p:nvSpPr>
        <p:spPr/>
        <p:txBody>
          <a:bodyPr/>
          <a:lstStyle/>
          <a:p>
            <a:fld id="{39FC74CF-8B03-5D41-97A3-DD76EB0CCB80}" type="slidenum">
              <a:rPr lang="ru-RU" smtClean="0"/>
              <a:t>8</a:t>
            </a:fld>
            <a:endParaRPr lang="ru-RU"/>
          </a:p>
        </p:txBody>
      </p:sp>
    </p:spTree>
    <p:extLst>
      <p:ext uri="{BB962C8B-B14F-4D97-AF65-F5344CB8AC3E}">
        <p14:creationId xmlns:p14="http://schemas.microsoft.com/office/powerpoint/2010/main" val="309298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Audit Fields of an application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616807"/>
            <a:ext cx="6804837" cy="3185487"/>
          </a:xfrm>
          <a:prstGeom prst="rect">
            <a:avLst/>
          </a:prstGeom>
        </p:spPr>
        <p:txBody>
          <a:bodyPr wrap="square">
            <a:spAutoFit/>
          </a:bodyPr>
          <a:lstStyle/>
          <a:p>
            <a:pPr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When a record is commited or authorised, T24 updates some fields called the “Audit” fields</a:t>
            </a: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They are auto stamped fields attached at the end of every record across applications</a:t>
            </a: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Present almost in all T24 applications</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a:extLst>
              <a:ext uri="{FF2B5EF4-FFF2-40B4-BE49-F238E27FC236}">
                <a16:creationId xmlns:a16="http://schemas.microsoft.com/office/drawing/2014/main" id="{2E2BB021-D56E-4618-BB6E-FEB46739FAF7}"/>
              </a:ext>
            </a:extLst>
          </p:cNvPr>
          <p:cNvPicPr>
            <a:picLocks noChangeAspect="1"/>
          </p:cNvPicPr>
          <p:nvPr/>
        </p:nvPicPr>
        <p:blipFill>
          <a:blip r:embed="rId8"/>
          <a:stretch>
            <a:fillRect/>
          </a:stretch>
        </p:blipFill>
        <p:spPr>
          <a:xfrm>
            <a:off x="1157096" y="2239511"/>
            <a:ext cx="6915150" cy="240982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EC9FBE3A-F70F-4733-B22C-4795CC1BD6A0}"/>
              </a:ext>
            </a:extLst>
          </p:cNvPr>
          <p:cNvSpPr>
            <a:spLocks noGrp="1"/>
          </p:cNvSpPr>
          <p:nvPr>
            <p:ph type="sldNum" sz="quarter" idx="12"/>
          </p:nvPr>
        </p:nvSpPr>
        <p:spPr/>
        <p:txBody>
          <a:bodyPr/>
          <a:lstStyle/>
          <a:p>
            <a:fld id="{39FC74CF-8B03-5D41-97A3-DD76EB0CCB80}" type="slidenum">
              <a:rPr lang="ru-RU" smtClean="0"/>
              <a:t>9</a:t>
            </a:fld>
            <a:endParaRPr lang="ru-RU"/>
          </a:p>
        </p:txBody>
      </p:sp>
    </p:spTree>
    <p:extLst>
      <p:ext uri="{BB962C8B-B14F-4D97-AF65-F5344CB8AC3E}">
        <p14:creationId xmlns:p14="http://schemas.microsoft.com/office/powerpoint/2010/main" val="100358153"/>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10875</TotalTime>
  <Words>6496</Words>
  <Application>Microsoft Office PowerPoint</Application>
  <PresentationFormat>Экран (16:9)</PresentationFormat>
  <Paragraphs>549</Paragraphs>
  <Slides>41</Slides>
  <Notes>36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41</vt:i4>
      </vt:variant>
    </vt:vector>
  </HeadingPairs>
  <TitlesOfParts>
    <vt:vector size="46" baseType="lpstr">
      <vt:lpstr>Arial</vt:lpstr>
      <vt:lpstr>Calibri</vt:lpstr>
      <vt:lpstr>Tahoma</vt:lpstr>
      <vt:lpstr>Wingdings</vt:lpstr>
      <vt:lpstr>Тема Office</vt:lpstr>
      <vt:lpstr>Session 3. Т24 Application Structure and Core Tables</vt:lpstr>
      <vt:lpstr>     Agenda</vt:lpstr>
      <vt:lpstr>     Agenda</vt:lpstr>
      <vt:lpstr> T24 Application</vt:lpstr>
      <vt:lpstr> How is the data stored</vt:lpstr>
      <vt:lpstr> T24 Workflow</vt:lpstr>
      <vt:lpstr> User Roles</vt:lpstr>
      <vt:lpstr> Auditing information  - Need for History File</vt:lpstr>
      <vt:lpstr> Audit Fields of an application</vt:lpstr>
      <vt:lpstr> Status of a Record</vt:lpstr>
      <vt:lpstr> File Suffixes in T24 </vt:lpstr>
      <vt:lpstr> File Suffixes – The journey of a T24 record </vt:lpstr>
      <vt:lpstr> File Suffixes </vt:lpstr>
      <vt:lpstr> File Suffixes </vt:lpstr>
      <vt:lpstr> File Suffixes </vt:lpstr>
      <vt:lpstr>     Agenda</vt:lpstr>
      <vt:lpstr> Core Parameters</vt:lpstr>
      <vt:lpstr> Core Parameters</vt:lpstr>
      <vt:lpstr> Bank Parameters</vt:lpstr>
      <vt:lpstr> The Where of the environment – COMPANY (Branch)</vt:lpstr>
      <vt:lpstr> Branch settings</vt:lpstr>
      <vt:lpstr> COUNTRY and REGION</vt:lpstr>
      <vt:lpstr>DATES</vt:lpstr>
      <vt:lpstr> DATES</vt:lpstr>
      <vt:lpstr>HOLIDAY</vt:lpstr>
      <vt:lpstr> HOLIDAY</vt:lpstr>
      <vt:lpstr> Core Parameters</vt:lpstr>
      <vt:lpstr> Finance Parameters</vt:lpstr>
      <vt:lpstr> CATEGORY – Category codes</vt:lpstr>
      <vt:lpstr> CATEGORY – Category codes</vt:lpstr>
      <vt:lpstr> СURRENCY </vt:lpstr>
      <vt:lpstr> Interest Related Tables</vt:lpstr>
      <vt:lpstr> INTEREST.BASIS</vt:lpstr>
      <vt:lpstr> EB.ACCRUAL.PARAM</vt:lpstr>
      <vt:lpstr> DEPT.ACCT.OFFICER</vt:lpstr>
      <vt:lpstr> POSTING.RESTRICT</vt:lpstr>
      <vt:lpstr> Core Parameters</vt:lpstr>
      <vt:lpstr> CUSTOMER </vt:lpstr>
      <vt:lpstr> CUSTOMER </vt:lpstr>
      <vt:lpstr> СUSTOMER - Associated Tables </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332</cp:revision>
  <dcterms:created xsi:type="dcterms:W3CDTF">2018-08-16T12:20:01Z</dcterms:created>
  <dcterms:modified xsi:type="dcterms:W3CDTF">2021-10-08T14:48:00Z</dcterms:modified>
</cp:coreProperties>
</file>